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75" r:id="rId5"/>
    <p:sldId id="259" r:id="rId6"/>
    <p:sldId id="261" r:id="rId7"/>
    <p:sldId id="260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8" d="100"/>
          <a:sy n="88" d="100"/>
        </p:scale>
        <p:origin x="494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DFC16-155B-4C6F-A7D1-178EB2EE7399}" type="datetimeFigureOut">
              <a:rPr lang="pl-PL" smtClean="0"/>
              <a:t>23.01.2024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ED06C4-9B7E-42CA-8645-28C17ED2EE2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4623048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DFC16-155B-4C6F-A7D1-178EB2EE7399}" type="datetimeFigureOut">
              <a:rPr lang="pl-PL" smtClean="0"/>
              <a:t>23.01.2024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ED06C4-9B7E-42CA-8645-28C17ED2EE2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3486430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DFC16-155B-4C6F-A7D1-178EB2EE7399}" type="datetimeFigureOut">
              <a:rPr lang="pl-PL" smtClean="0"/>
              <a:t>23.01.2024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ED06C4-9B7E-42CA-8645-28C17ED2EE2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8198550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DFC16-155B-4C6F-A7D1-178EB2EE7399}" type="datetimeFigureOut">
              <a:rPr lang="pl-PL" smtClean="0"/>
              <a:t>23.01.2024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ED06C4-9B7E-42CA-8645-28C17ED2EE2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741366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Edytuj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DFC16-155B-4C6F-A7D1-178EB2EE7399}" type="datetimeFigureOut">
              <a:rPr lang="pl-PL" smtClean="0"/>
              <a:t>23.01.2024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ED06C4-9B7E-42CA-8645-28C17ED2EE2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2073881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DFC16-155B-4C6F-A7D1-178EB2EE7399}" type="datetimeFigureOut">
              <a:rPr lang="pl-PL" smtClean="0"/>
              <a:t>23.01.2024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ED06C4-9B7E-42CA-8645-28C17ED2EE2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9055996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Edytuj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Edytuj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DFC16-155B-4C6F-A7D1-178EB2EE7399}" type="datetimeFigureOut">
              <a:rPr lang="pl-PL" smtClean="0"/>
              <a:t>23.01.2024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ED06C4-9B7E-42CA-8645-28C17ED2EE2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9030255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DFC16-155B-4C6F-A7D1-178EB2EE7399}" type="datetimeFigureOut">
              <a:rPr lang="pl-PL" smtClean="0"/>
              <a:t>23.01.2024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ED06C4-9B7E-42CA-8645-28C17ED2EE2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3705500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DFC16-155B-4C6F-A7D1-178EB2EE7399}" type="datetimeFigureOut">
              <a:rPr lang="pl-PL" smtClean="0"/>
              <a:t>23.01.2024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ED06C4-9B7E-42CA-8645-28C17ED2EE2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5902132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smtClean="0"/>
              <a:t>Edytuj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DFC16-155B-4C6F-A7D1-178EB2EE7399}" type="datetimeFigureOut">
              <a:rPr lang="pl-PL" smtClean="0"/>
              <a:t>23.01.2024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ED06C4-9B7E-42CA-8645-28C17ED2EE2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531843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smtClean="0"/>
              <a:t>Edytuj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DFC16-155B-4C6F-A7D1-178EB2EE7399}" type="datetimeFigureOut">
              <a:rPr lang="pl-PL" smtClean="0"/>
              <a:t>23.01.2024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ED06C4-9B7E-42CA-8645-28C17ED2EE2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1028843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5DFC16-155B-4C6F-A7D1-178EB2EE7399}" type="datetimeFigureOut">
              <a:rPr lang="pl-PL" smtClean="0"/>
              <a:t>23.01.2024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ED06C4-9B7E-42CA-8645-28C17ED2EE2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6625614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mailto:iod@uws.edu.pl" TargetMode="Externa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openxmlformats.org/officeDocument/2006/relationships/hyperlink" Target="mailto:szbi@uph.edu.pl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611086" y="1845174"/>
            <a:ext cx="9144000" cy="2387600"/>
          </a:xfrm>
        </p:spPr>
        <p:txBody>
          <a:bodyPr>
            <a:normAutofit fontScale="90000"/>
          </a:bodyPr>
          <a:lstStyle/>
          <a:p>
            <a:r>
              <a:rPr lang="pl-PL" b="1" dirty="0" smtClean="0">
                <a:solidFill>
                  <a:srgbClr val="0000FF"/>
                </a:solidFill>
              </a:rPr>
              <a:t>Procedura PBI/4(</a:t>
            </a:r>
            <a:r>
              <a:rPr lang="en-US" b="1" dirty="0" smtClean="0">
                <a:solidFill>
                  <a:srgbClr val="0000FF"/>
                </a:solidFill>
              </a:rPr>
              <a:t>3</a:t>
            </a:r>
            <a:r>
              <a:rPr lang="pl-PL" b="1" dirty="0" smtClean="0">
                <a:solidFill>
                  <a:srgbClr val="0000FF"/>
                </a:solidFill>
              </a:rPr>
              <a:t>) </a:t>
            </a:r>
            <a:r>
              <a:rPr lang="pl-PL" b="1" dirty="0" smtClean="0"/>
              <a:t>Postępowanie z nośnikami informacji</a:t>
            </a:r>
            <a:endParaRPr lang="pl-PL" b="1" dirty="0"/>
          </a:p>
        </p:txBody>
      </p:sp>
      <p:pic>
        <p:nvPicPr>
          <p:cNvPr id="3" name="Obraz 2"/>
          <p:cNvPicPr/>
          <p:nvPr/>
        </p:nvPicPr>
        <p:blipFill>
          <a:blip r:embed="rId2"/>
          <a:stretch>
            <a:fillRect/>
          </a:stretch>
        </p:blipFill>
        <p:spPr>
          <a:xfrm>
            <a:off x="8707" y="0"/>
            <a:ext cx="2481533" cy="10885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493653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8200" y="663150"/>
            <a:ext cx="11136086" cy="1325563"/>
          </a:xfrm>
        </p:spPr>
        <p:txBody>
          <a:bodyPr>
            <a:normAutofit/>
          </a:bodyPr>
          <a:lstStyle/>
          <a:p>
            <a:r>
              <a:rPr lang="pl-PL" sz="3600" b="1" dirty="0">
                <a:solidFill>
                  <a:srgbClr val="0000FF"/>
                </a:solidFill>
              </a:rPr>
              <a:t>Procedura </a:t>
            </a:r>
            <a:r>
              <a:rPr lang="pl-PL" sz="3600" b="1" dirty="0" smtClean="0">
                <a:solidFill>
                  <a:srgbClr val="0000FF"/>
                </a:solidFill>
              </a:rPr>
              <a:t>PBI/6(2) </a:t>
            </a:r>
            <a:r>
              <a:rPr lang="pl-PL" sz="3600" b="1" dirty="0"/>
              <a:t>bezpieczeństwo sprzętu i okablowania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13211" y="1825625"/>
            <a:ext cx="11695612" cy="4351338"/>
          </a:xfrm>
        </p:spPr>
        <p:txBody>
          <a:bodyPr/>
          <a:lstStyle/>
          <a:p>
            <a:pPr lvl="1"/>
            <a:r>
              <a:rPr lang="pl-PL" dirty="0"/>
              <a:t>Urządzenia do przetwarzania szczególnie wrażliwych danych oraz informacji niejawnych są odizolowane, umiejscowione w strefach bezpieczeństwa, gdzie dostęp ograniczony jest do osób upoważnionych.</a:t>
            </a:r>
          </a:p>
          <a:p>
            <a:pPr lvl="1"/>
            <a:r>
              <a:rPr lang="pl-PL" dirty="0"/>
              <a:t>W miarę możliwości spożywanie posiłków odbywa sie z dala od komputerów, </a:t>
            </a:r>
          </a:p>
          <a:p>
            <a:endParaRPr lang="pl-PL" dirty="0"/>
          </a:p>
        </p:txBody>
      </p:sp>
      <p:pic>
        <p:nvPicPr>
          <p:cNvPr id="8194" name="Picture 2" descr="Znalezione obrazy dla zapytania piwo na laptopie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82268" y="3283130"/>
            <a:ext cx="5585733" cy="35748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Obraz 4"/>
          <p:cNvPicPr/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2481533" cy="10537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451480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383176" y="663150"/>
            <a:ext cx="11730446" cy="1325563"/>
          </a:xfrm>
        </p:spPr>
        <p:txBody>
          <a:bodyPr>
            <a:normAutofit/>
          </a:bodyPr>
          <a:lstStyle/>
          <a:p>
            <a:r>
              <a:rPr lang="pl-PL" sz="4000" b="1" dirty="0">
                <a:solidFill>
                  <a:srgbClr val="0000FF"/>
                </a:solidFill>
              </a:rPr>
              <a:t>Procedura </a:t>
            </a:r>
            <a:r>
              <a:rPr lang="pl-PL" sz="4000" b="1" dirty="0" smtClean="0">
                <a:solidFill>
                  <a:srgbClr val="0000FF"/>
                </a:solidFill>
              </a:rPr>
              <a:t>PBI/6(2) </a:t>
            </a:r>
            <a:r>
              <a:rPr lang="pl-PL" sz="4000" b="1" dirty="0"/>
              <a:t>bezpieczeństwo sprzętu i okablowania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820783" y="2095591"/>
            <a:ext cx="10515600" cy="4351338"/>
          </a:xfrm>
        </p:spPr>
        <p:txBody>
          <a:bodyPr/>
          <a:lstStyle/>
          <a:p>
            <a:r>
              <a:rPr lang="pl-PL" u="sng" dirty="0"/>
              <a:t>Bezpieczeństwo sprzętu poza siedzibą</a:t>
            </a:r>
            <a:endParaRPr lang="pl-PL" dirty="0"/>
          </a:p>
          <a:p>
            <a:pPr lvl="0"/>
            <a:r>
              <a:rPr lang="pl-PL" dirty="0"/>
              <a:t>Przekazywanie sprzętu komputerowego pracownikowi jest regulowane Zarządzeniem Rektora UPH Nr 2/2015 z dnia 2 lutego 2015 r. w sprawie ustalenia instrukcji przeprowadzania inwentaryzacji aktywów i pasywów w Uniwersytecie Przyrodniczo-Humanistycznym w Siedlcach </a:t>
            </a:r>
          </a:p>
          <a:p>
            <a:pPr lvl="0" algn="ctr">
              <a:buNone/>
            </a:pPr>
            <a:r>
              <a:rPr lang="pl-PL" dirty="0"/>
              <a:t>oraz </a:t>
            </a:r>
          </a:p>
          <a:p>
            <a:pPr lvl="0"/>
            <a:r>
              <a:rPr lang="pl-PL" dirty="0"/>
              <a:t>Zarządzeniem Kanclerza UPH Nr 40/2014 z dnia 23 maja 2014 r. w sprawie określenia podstawowych zasad dotyczących zarządzania majątkiem </a:t>
            </a:r>
            <a:r>
              <a:rPr lang="pl-PL" dirty="0" smtClean="0"/>
              <a:t>UPH</a:t>
            </a:r>
            <a:r>
              <a:rPr lang="en-US" dirty="0" smtClean="0"/>
              <a:t>.</a:t>
            </a:r>
            <a:endParaRPr lang="pl-PL" dirty="0"/>
          </a:p>
          <a:p>
            <a:endParaRPr lang="pl-PL" dirty="0"/>
          </a:p>
        </p:txBody>
      </p:sp>
      <p:pic>
        <p:nvPicPr>
          <p:cNvPr id="4" name="Obraz 3"/>
          <p:cNvPicPr/>
          <p:nvPr/>
        </p:nvPicPr>
        <p:blipFill>
          <a:blip r:embed="rId2"/>
          <a:stretch>
            <a:fillRect/>
          </a:stretch>
        </p:blipFill>
        <p:spPr>
          <a:xfrm>
            <a:off x="8707" y="0"/>
            <a:ext cx="2481533" cy="9666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760671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17714" y="487045"/>
            <a:ext cx="11895909" cy="1325563"/>
          </a:xfrm>
        </p:spPr>
        <p:txBody>
          <a:bodyPr>
            <a:normAutofit/>
          </a:bodyPr>
          <a:lstStyle/>
          <a:p>
            <a:r>
              <a:rPr lang="pl-PL" sz="4000" b="1" dirty="0">
                <a:solidFill>
                  <a:srgbClr val="0000FF"/>
                </a:solidFill>
              </a:rPr>
              <a:t>Procedura </a:t>
            </a:r>
            <a:r>
              <a:rPr lang="pl-PL" sz="4000" b="1" dirty="0" smtClean="0">
                <a:solidFill>
                  <a:srgbClr val="0000FF"/>
                </a:solidFill>
              </a:rPr>
              <a:t>PBI/6(2) </a:t>
            </a:r>
            <a:r>
              <a:rPr lang="pl-PL" sz="4000" b="1" dirty="0"/>
              <a:t>bezpieczeństwo sprzętu i okablowania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838199" y="1602377"/>
            <a:ext cx="10515600" cy="5050972"/>
          </a:xfrm>
        </p:spPr>
        <p:txBody>
          <a:bodyPr>
            <a:normAutofit/>
          </a:bodyPr>
          <a:lstStyle/>
          <a:p>
            <a:pPr lvl="0"/>
            <a:r>
              <a:rPr lang="pl-PL" dirty="0"/>
              <a:t>W odniesieniu do ochrony sprzętu znajdującego się poza siedzibą, wprowadza się następujące wytyczne:</a:t>
            </a:r>
          </a:p>
          <a:p>
            <a:pPr lvl="1"/>
            <a:r>
              <a:rPr lang="pl-PL" sz="2000" dirty="0"/>
              <a:t>nie pozostawiać w miejscach publicznych bez nadzoru urządzeń lub nośników wynoszonych poza siedzibę; przewozić komputery przenośne jako bagaż podręczny i, w miarę możliwości, maskować je w czasie podróży;</a:t>
            </a:r>
          </a:p>
          <a:p>
            <a:pPr lvl="1"/>
            <a:r>
              <a:rPr lang="pl-PL" sz="2000" dirty="0"/>
              <a:t>przestrzegać instrukcji producenta dotyczących ochrony sprzętu, np. ochrony przed wystawieniem na silne pola elektromagnetyczne;</a:t>
            </a:r>
          </a:p>
          <a:p>
            <a:pPr lvl="1"/>
            <a:r>
              <a:rPr lang="pl-PL" sz="2000" dirty="0"/>
              <a:t>stosować odpowiednie zabezpieczenia określone w procesie szacowania ryzyka, niezbędne podczas pracy w domu, np. zamykane szafki, polityka czystego biurka, zabezpieczenia dostępu do komputerów oraz bezpieczne połączenie z biurem</a:t>
            </a:r>
          </a:p>
          <a:p>
            <a:pPr lvl="1"/>
            <a:r>
              <a:rPr lang="pl-PL" sz="2000" dirty="0"/>
              <a:t>zapewnić odpowiednie ubezpieczenie sprzętu używanego poza siedzibą.</a:t>
            </a:r>
          </a:p>
          <a:p>
            <a:pPr lvl="0"/>
            <a:r>
              <a:rPr lang="pl-PL" dirty="0"/>
              <a:t>Zaleca się, aby przy wyborze właściwych zabezpieczeń uwzględnić fakt, że ryzyka, np. uszkodzeń, kradzieży lub podsłuchu, mogą znacząco różnić się w zależności od miejsca.</a:t>
            </a:r>
          </a:p>
          <a:p>
            <a:endParaRPr lang="pl-PL" dirty="0"/>
          </a:p>
        </p:txBody>
      </p:sp>
      <p:pic>
        <p:nvPicPr>
          <p:cNvPr id="4" name="Obraz 3"/>
          <p:cNvPicPr/>
          <p:nvPr/>
        </p:nvPicPr>
        <p:blipFill>
          <a:blip r:embed="rId2"/>
          <a:stretch>
            <a:fillRect/>
          </a:stretch>
        </p:blipFill>
        <p:spPr>
          <a:xfrm>
            <a:off x="8707" y="0"/>
            <a:ext cx="2481533" cy="10014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403233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82880" y="1022577"/>
            <a:ext cx="11913326" cy="1325563"/>
          </a:xfrm>
        </p:spPr>
        <p:txBody>
          <a:bodyPr>
            <a:normAutofit/>
          </a:bodyPr>
          <a:lstStyle/>
          <a:p>
            <a:r>
              <a:rPr lang="pl-PL" sz="4000" b="1" dirty="0">
                <a:solidFill>
                  <a:srgbClr val="0000FF"/>
                </a:solidFill>
              </a:rPr>
              <a:t>Procedura </a:t>
            </a:r>
            <a:r>
              <a:rPr lang="pl-PL" sz="4000" b="1" dirty="0" smtClean="0">
                <a:solidFill>
                  <a:srgbClr val="0000FF"/>
                </a:solidFill>
              </a:rPr>
              <a:t>PBI/6(2) </a:t>
            </a:r>
            <a:r>
              <a:rPr lang="pl-PL" sz="4000" b="1" dirty="0"/>
              <a:t>bezpieczeństwo sprzętu i okablowania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10540" y="2348140"/>
            <a:ext cx="11258006" cy="4351338"/>
          </a:xfrm>
        </p:spPr>
        <p:txBody>
          <a:bodyPr>
            <a:normAutofit fontScale="92500"/>
          </a:bodyPr>
          <a:lstStyle/>
          <a:p>
            <a:pPr marL="285750" indent="-285750">
              <a:buNone/>
            </a:pPr>
            <a:r>
              <a:rPr lang="pl-PL" dirty="0"/>
              <a:t>Wymaga się zastosowania następujących środków bezpieczeństwa: </a:t>
            </a:r>
          </a:p>
          <a:p>
            <a:pPr marL="285750" indent="-285750"/>
            <a:r>
              <a:rPr lang="pl-PL" dirty="0"/>
              <a:t>blokada ekranu (pin/hasło/symbol graficzny), </a:t>
            </a:r>
          </a:p>
          <a:p>
            <a:pPr marL="285750" indent="-285750"/>
            <a:r>
              <a:rPr lang="pl-PL" dirty="0"/>
              <a:t>szyfrowanie pamięci/karty pamięci, </a:t>
            </a:r>
          </a:p>
          <a:p>
            <a:pPr marL="285750" indent="-285750"/>
            <a:r>
              <a:rPr lang="pl-PL" dirty="0"/>
              <a:t>program antywirusowy, </a:t>
            </a:r>
          </a:p>
          <a:p>
            <a:pPr marL="285750" indent="-285750"/>
            <a:r>
              <a:rPr lang="pl-PL" dirty="0"/>
              <a:t>wyłączenie nie używanych usług(np. </a:t>
            </a:r>
            <a:r>
              <a:rPr lang="pl-PL" dirty="0" err="1"/>
              <a:t>wi-fi</a:t>
            </a:r>
            <a:r>
              <a:rPr lang="pl-PL" dirty="0"/>
              <a:t>, </a:t>
            </a:r>
            <a:r>
              <a:rPr lang="pl-PL" dirty="0" err="1"/>
              <a:t>bluetooth</a:t>
            </a:r>
            <a:r>
              <a:rPr lang="pl-PL" dirty="0"/>
              <a:t>, </a:t>
            </a:r>
            <a:r>
              <a:rPr lang="pl-PL" dirty="0" err="1"/>
              <a:t>nfc</a:t>
            </a:r>
            <a:r>
              <a:rPr lang="pl-PL" dirty="0"/>
              <a:t>), </a:t>
            </a:r>
          </a:p>
          <a:p>
            <a:pPr marL="285750" indent="-285750"/>
            <a:r>
              <a:rPr lang="pl-PL" dirty="0"/>
              <a:t>instalowanie oprogramowania z zaufanych źródeł, </a:t>
            </a:r>
          </a:p>
          <a:p>
            <a:pPr marL="285750" indent="-285750"/>
            <a:r>
              <a:rPr lang="pl-PL" dirty="0"/>
              <a:t>używanie szyfrowania lub VPN podczas korzystania z publicznych </a:t>
            </a:r>
            <a:r>
              <a:rPr lang="pl-PL" dirty="0" err="1"/>
              <a:t>hotspotów</a:t>
            </a:r>
            <a:r>
              <a:rPr lang="pl-PL" dirty="0"/>
              <a:t>,</a:t>
            </a:r>
          </a:p>
          <a:p>
            <a:pPr marL="285750" indent="-285750">
              <a:buNone/>
            </a:pPr>
            <a:r>
              <a:rPr lang="pl-PL" dirty="0">
                <a:solidFill>
                  <a:srgbClr val="FF0000"/>
                </a:solidFill>
              </a:rPr>
              <a:t>Zabrania się pozostawiania nośników danych bez nadzoru osoby upoważnionej.</a:t>
            </a:r>
          </a:p>
          <a:p>
            <a:endParaRPr lang="pl-PL" dirty="0">
              <a:solidFill>
                <a:srgbClr val="FF0000"/>
              </a:solidFill>
            </a:endParaRPr>
          </a:p>
        </p:txBody>
      </p:sp>
      <p:pic>
        <p:nvPicPr>
          <p:cNvPr id="4" name="Obraz 3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2481533" cy="10225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65399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907869" y="663150"/>
            <a:ext cx="10515600" cy="1325563"/>
          </a:xfrm>
        </p:spPr>
        <p:txBody>
          <a:bodyPr>
            <a:normAutofit/>
          </a:bodyPr>
          <a:lstStyle/>
          <a:p>
            <a:r>
              <a:rPr lang="pl-PL" b="1" dirty="0">
                <a:solidFill>
                  <a:srgbClr val="0000FF"/>
                </a:solidFill>
              </a:rPr>
              <a:t>Procedura </a:t>
            </a:r>
            <a:r>
              <a:rPr lang="pl-PL" b="1" dirty="0" smtClean="0">
                <a:solidFill>
                  <a:srgbClr val="0000FF"/>
                </a:solidFill>
              </a:rPr>
              <a:t>PBI/8(2) </a:t>
            </a:r>
            <a:r>
              <a:rPr lang="pl-PL" b="1" dirty="0"/>
              <a:t>konfiguracja stacji roboczej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dirty="0" smtClean="0"/>
              <a:t>Każda nowa stacja robocza, lub stacja robocza po awarii / modernizacji, przed przekazaniem jej użytkownikowi musi zostać odpowiednio skonfigurowana przez wyspecjalizowanych pracowników. </a:t>
            </a:r>
          </a:p>
          <a:p>
            <a:pPr lvl="0"/>
            <a:endParaRPr lang="pl-PL" dirty="0" smtClean="0"/>
          </a:p>
          <a:p>
            <a:pPr lvl="0"/>
            <a:r>
              <a:rPr lang="pl-PL" dirty="0" smtClean="0"/>
              <a:t>Jeśli w jednostce organizacyjnej nie ma kompetentnych w tym zakresie pracowników, zadanie to realizuje </a:t>
            </a:r>
            <a:r>
              <a:rPr lang="en-US" dirty="0" err="1" smtClean="0"/>
              <a:t>Dział</a:t>
            </a:r>
            <a:r>
              <a:rPr lang="en-US" dirty="0" smtClean="0"/>
              <a:t> </a:t>
            </a:r>
            <a:r>
              <a:rPr lang="en-US" dirty="0" err="1" smtClean="0"/>
              <a:t>Informatyki</a:t>
            </a:r>
            <a:r>
              <a:rPr lang="en-US" dirty="0" smtClean="0"/>
              <a:t> (</a:t>
            </a:r>
            <a:r>
              <a:rPr lang="en-US" dirty="0" err="1" smtClean="0"/>
              <a:t>dawny</a:t>
            </a:r>
            <a:r>
              <a:rPr lang="en-US" dirty="0" smtClean="0"/>
              <a:t> </a:t>
            </a:r>
            <a:r>
              <a:rPr lang="pl-PL" dirty="0" smtClean="0"/>
              <a:t>Serwis Aparatury Naukowej i Dydaktycznej</a:t>
            </a:r>
            <a:r>
              <a:rPr lang="en-US" dirty="0" smtClean="0"/>
              <a:t>)</a:t>
            </a:r>
            <a:r>
              <a:rPr lang="pl-PL" dirty="0" smtClean="0"/>
              <a:t> U</a:t>
            </a:r>
            <a:r>
              <a:rPr lang="en-US" dirty="0" err="1" smtClean="0"/>
              <a:t>niwersytetu</a:t>
            </a:r>
            <a:r>
              <a:rPr lang="en-US" dirty="0" smtClean="0"/>
              <a:t> w </a:t>
            </a:r>
            <a:r>
              <a:rPr lang="en-US" dirty="0" err="1" smtClean="0"/>
              <a:t>Siedlcach</a:t>
            </a:r>
            <a:r>
              <a:rPr lang="pl-PL" dirty="0" smtClean="0"/>
              <a:t>.</a:t>
            </a:r>
          </a:p>
          <a:p>
            <a:pPr>
              <a:buNone/>
            </a:pPr>
            <a:endParaRPr lang="pl-PL" dirty="0"/>
          </a:p>
        </p:txBody>
      </p:sp>
      <p:pic>
        <p:nvPicPr>
          <p:cNvPr id="4" name="Obraz 3"/>
          <p:cNvPicPr/>
          <p:nvPr/>
        </p:nvPicPr>
        <p:blipFill>
          <a:blip r:embed="rId2"/>
          <a:stretch>
            <a:fillRect/>
          </a:stretch>
        </p:blipFill>
        <p:spPr>
          <a:xfrm>
            <a:off x="8707" y="0"/>
            <a:ext cx="2481533" cy="9927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744456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50818" y="935490"/>
            <a:ext cx="10515600" cy="1325563"/>
          </a:xfrm>
        </p:spPr>
        <p:txBody>
          <a:bodyPr>
            <a:normAutofit/>
          </a:bodyPr>
          <a:lstStyle/>
          <a:p>
            <a:r>
              <a:rPr lang="pl-PL" b="1" dirty="0">
                <a:solidFill>
                  <a:srgbClr val="0000FF"/>
                </a:solidFill>
              </a:rPr>
              <a:t>Procedura </a:t>
            </a:r>
            <a:r>
              <a:rPr lang="pl-PL" b="1" dirty="0" smtClean="0">
                <a:solidFill>
                  <a:srgbClr val="0000FF"/>
                </a:solidFill>
              </a:rPr>
              <a:t>PBI/8(2) </a:t>
            </a:r>
            <a:r>
              <a:rPr lang="pl-PL" b="1" dirty="0"/>
              <a:t>konfiguracja stacji roboczej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91589" y="2261053"/>
            <a:ext cx="11704320" cy="4351338"/>
          </a:xfrm>
        </p:spPr>
        <p:txBody>
          <a:bodyPr>
            <a:normAutofit/>
          </a:bodyPr>
          <a:lstStyle/>
          <a:p>
            <a:pPr lvl="0"/>
            <a:r>
              <a:rPr lang="pl-PL" sz="3600" dirty="0" smtClean="0"/>
              <a:t>Na czynności konfiguracyjne składa się:</a:t>
            </a:r>
          </a:p>
          <a:p>
            <a:pPr lvl="1"/>
            <a:r>
              <a:rPr lang="pl-PL" sz="2800" dirty="0"/>
              <a:t>instalacja i/lub aktywacja systemu operacyjnego;</a:t>
            </a:r>
          </a:p>
          <a:p>
            <a:pPr lvl="1"/>
            <a:r>
              <a:rPr lang="pl-PL" sz="2800" dirty="0"/>
              <a:t>założenie w systemie kont użytkownika oraz konta administratora chronionych hasłem;</a:t>
            </a:r>
          </a:p>
          <a:p>
            <a:pPr lvl="1"/>
            <a:r>
              <a:rPr lang="pl-PL" sz="2800" dirty="0"/>
              <a:t>instalacja i/lub aktywacja oprogramowania antywirusowego;</a:t>
            </a:r>
          </a:p>
          <a:p>
            <a:pPr lvl="1"/>
            <a:r>
              <a:rPr lang="pl-PL" sz="2800" dirty="0"/>
              <a:t>instalacja i/lub aktywacja programów użytkowych;</a:t>
            </a:r>
          </a:p>
          <a:p>
            <a:pPr lvl="1"/>
            <a:r>
              <a:rPr lang="pl-PL" sz="2800" dirty="0"/>
              <a:t>testowanie funkcjonowania aplikacji;</a:t>
            </a:r>
          </a:p>
          <a:p>
            <a:pPr lvl="1"/>
            <a:r>
              <a:rPr lang="pl-PL" sz="2800" dirty="0"/>
              <a:t>weryfikacja legalności zainstalowanego oprogramowania. </a:t>
            </a:r>
          </a:p>
          <a:p>
            <a:pPr lvl="1"/>
            <a:r>
              <a:rPr lang="pl-PL" sz="2800" dirty="0"/>
              <a:t>konfiguracja uruchamiania wygaszaczy ekranu </a:t>
            </a:r>
          </a:p>
        </p:txBody>
      </p:sp>
      <p:pic>
        <p:nvPicPr>
          <p:cNvPr id="4" name="Obraz 3"/>
          <p:cNvPicPr/>
          <p:nvPr/>
        </p:nvPicPr>
        <p:blipFill>
          <a:blip r:embed="rId2"/>
          <a:stretch>
            <a:fillRect/>
          </a:stretch>
        </p:blipFill>
        <p:spPr>
          <a:xfrm>
            <a:off x="8707" y="0"/>
            <a:ext cx="2481533" cy="10450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440703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46908" y="835342"/>
            <a:ext cx="10515600" cy="1325563"/>
          </a:xfrm>
        </p:spPr>
        <p:txBody>
          <a:bodyPr>
            <a:normAutofit/>
          </a:bodyPr>
          <a:lstStyle/>
          <a:p>
            <a:r>
              <a:rPr lang="pl-PL" b="1" dirty="0">
                <a:solidFill>
                  <a:srgbClr val="0000FF"/>
                </a:solidFill>
              </a:rPr>
              <a:t>Procedura </a:t>
            </a:r>
            <a:r>
              <a:rPr lang="pl-PL" b="1" dirty="0" smtClean="0">
                <a:solidFill>
                  <a:srgbClr val="0000FF"/>
                </a:solidFill>
              </a:rPr>
              <a:t>PBI/8(2) </a:t>
            </a:r>
            <a:r>
              <a:rPr lang="pl-PL" b="1" dirty="0"/>
              <a:t>konfiguracja stacji roboczej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31223" y="2160905"/>
            <a:ext cx="11329852" cy="4697095"/>
          </a:xfrm>
        </p:spPr>
        <p:txBody>
          <a:bodyPr>
            <a:normAutofit/>
          </a:bodyPr>
          <a:lstStyle/>
          <a:p>
            <a:pPr lvl="0"/>
            <a:r>
              <a:rPr lang="pl-PL" dirty="0"/>
              <a:t>Należy dążyć do minimalizowania zmian w oprogramowaniu i instalowania nowych aplikacji do zmian niezbędnych.</a:t>
            </a:r>
          </a:p>
          <a:p>
            <a:pPr lvl="0"/>
            <a:r>
              <a:rPr lang="pl-PL" dirty="0">
                <a:solidFill>
                  <a:srgbClr val="0000FF"/>
                </a:solidFill>
              </a:rPr>
              <a:t>Niewskazane jest </a:t>
            </a:r>
            <a:r>
              <a:rPr lang="pl-PL" dirty="0"/>
              <a:t>samodzielne instalowanie jakichkolwiek aplikacji przez pracowników.</a:t>
            </a:r>
          </a:p>
          <a:p>
            <a:pPr lvl="0"/>
            <a:r>
              <a:rPr lang="pl-PL" dirty="0">
                <a:solidFill>
                  <a:srgbClr val="FF0000"/>
                </a:solidFill>
              </a:rPr>
              <a:t>Zabronione jest </a:t>
            </a:r>
            <a:r>
              <a:rPr lang="pl-PL" dirty="0"/>
              <a:t>instalowanie aplikacji pochodzących z niepewnych źródeł.</a:t>
            </a:r>
          </a:p>
          <a:p>
            <a:pPr lvl="0"/>
            <a:r>
              <a:rPr lang="pl-PL" dirty="0"/>
              <a:t>Oprogramowanie każdej stacji roboczej jest na bieżąco aktualizowane o poprawki bezpieczeństwa oraz o nową bazę wirusów.</a:t>
            </a:r>
          </a:p>
          <a:p>
            <a:pPr lvl="0"/>
            <a:endParaRPr lang="pl-PL" dirty="0"/>
          </a:p>
          <a:p>
            <a:pPr lvl="0"/>
            <a:r>
              <a:rPr lang="pl-PL" dirty="0"/>
              <a:t>Na komputerach podłączonych do sieci Internet włączone są funkcje codziennego automatycznego pobierania i instalacji poprawek. </a:t>
            </a:r>
          </a:p>
          <a:p>
            <a:pPr>
              <a:buNone/>
            </a:pPr>
            <a:endParaRPr lang="pl-PL" dirty="0"/>
          </a:p>
        </p:txBody>
      </p:sp>
      <p:pic>
        <p:nvPicPr>
          <p:cNvPr id="4" name="Obraz 3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9105"/>
            <a:ext cx="2481533" cy="10359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2351045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81445" y="1094224"/>
            <a:ext cx="10515600" cy="1325563"/>
          </a:xfrm>
        </p:spPr>
        <p:txBody>
          <a:bodyPr>
            <a:normAutofit/>
          </a:bodyPr>
          <a:lstStyle/>
          <a:p>
            <a:r>
              <a:rPr lang="pl-PL" b="1" dirty="0">
                <a:solidFill>
                  <a:srgbClr val="0000FF"/>
                </a:solidFill>
              </a:rPr>
              <a:t>Procedura </a:t>
            </a:r>
            <a:r>
              <a:rPr lang="pl-PL" b="1" dirty="0" smtClean="0">
                <a:solidFill>
                  <a:srgbClr val="0000FF"/>
                </a:solidFill>
              </a:rPr>
              <a:t>PBI/8(2) </a:t>
            </a:r>
            <a:r>
              <a:rPr lang="pl-PL" b="1" dirty="0"/>
              <a:t>konfiguracja stacji roboczej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200297" y="2687774"/>
            <a:ext cx="11153503" cy="3965576"/>
          </a:xfrm>
        </p:spPr>
        <p:txBody>
          <a:bodyPr>
            <a:normAutofit/>
          </a:bodyPr>
          <a:lstStyle/>
          <a:p>
            <a:pPr lvl="0"/>
            <a:r>
              <a:rPr lang="pl-PL" dirty="0"/>
              <a:t>Dla programów nie posiadających takiej funkcji lub komputerów nie podłączonych do sieci Internet, konieczność i częstotliwość instalacji poprawek określa </a:t>
            </a:r>
            <a:r>
              <a:rPr lang="en-US" dirty="0" err="1" smtClean="0"/>
              <a:t>Dział</a:t>
            </a:r>
            <a:r>
              <a:rPr lang="en-US" dirty="0" smtClean="0"/>
              <a:t> </a:t>
            </a:r>
            <a:r>
              <a:rPr lang="en-US" dirty="0" err="1" smtClean="0"/>
              <a:t>Informatyki</a:t>
            </a:r>
            <a:r>
              <a:rPr lang="en-US" dirty="0" smtClean="0"/>
              <a:t> </a:t>
            </a:r>
            <a:r>
              <a:rPr lang="en-US" dirty="0" err="1" smtClean="0"/>
              <a:t>UwS</a:t>
            </a:r>
            <a:r>
              <a:rPr lang="en-US" dirty="0" smtClean="0"/>
              <a:t>.</a:t>
            </a:r>
            <a:endParaRPr lang="pl-PL" dirty="0"/>
          </a:p>
          <a:p>
            <a:pPr lvl="0"/>
            <a:endParaRPr lang="pl-PL" dirty="0"/>
          </a:p>
          <a:p>
            <a:pPr lvl="0"/>
            <a:r>
              <a:rPr lang="en-US" dirty="0" err="1" smtClean="0"/>
              <a:t>Dział</a:t>
            </a:r>
            <a:r>
              <a:rPr lang="en-US" dirty="0" smtClean="0"/>
              <a:t> </a:t>
            </a:r>
            <a:r>
              <a:rPr lang="en-US" dirty="0" err="1" smtClean="0"/>
              <a:t>Informtyki</a:t>
            </a:r>
            <a:r>
              <a:rPr lang="en-US" dirty="0" smtClean="0"/>
              <a:t> </a:t>
            </a:r>
            <a:r>
              <a:rPr lang="en-US" dirty="0" err="1" smtClean="0"/>
              <a:t>UwS</a:t>
            </a:r>
            <a:r>
              <a:rPr lang="en-US" dirty="0" smtClean="0"/>
              <a:t> </a:t>
            </a:r>
            <a:r>
              <a:rPr lang="pl-PL" dirty="0" smtClean="0"/>
              <a:t>zarządza </a:t>
            </a:r>
            <a:r>
              <a:rPr lang="pl-PL" dirty="0"/>
              <a:t>licencjami oprogramowania Microsoft oraz systemu antywirusowego na całej uczelni.</a:t>
            </a:r>
          </a:p>
          <a:p>
            <a:pPr lvl="0"/>
            <a:endParaRPr lang="pl-PL" dirty="0"/>
          </a:p>
          <a:p>
            <a:pPr lvl="0"/>
            <a:r>
              <a:rPr lang="en-US" dirty="0" err="1" smtClean="0"/>
              <a:t>Dział</a:t>
            </a:r>
            <a:r>
              <a:rPr lang="en-US" dirty="0" smtClean="0"/>
              <a:t> </a:t>
            </a:r>
            <a:r>
              <a:rPr lang="en-US" dirty="0" err="1" smtClean="0"/>
              <a:t>Informatyki</a:t>
            </a:r>
            <a:r>
              <a:rPr lang="en-US" dirty="0" smtClean="0"/>
              <a:t> </a:t>
            </a:r>
            <a:r>
              <a:rPr lang="en-US" dirty="0" err="1" smtClean="0"/>
              <a:t>UwS</a:t>
            </a:r>
            <a:r>
              <a:rPr lang="pl-PL" dirty="0" smtClean="0"/>
              <a:t> prowadzi </a:t>
            </a:r>
            <a:r>
              <a:rPr lang="pl-PL" dirty="0">
                <a:solidFill>
                  <a:srgbClr val="FF0000"/>
                </a:solidFill>
              </a:rPr>
              <a:t>audyt legalności </a:t>
            </a:r>
            <a:r>
              <a:rPr lang="pl-PL" dirty="0" smtClean="0">
                <a:solidFill>
                  <a:srgbClr val="FF0000"/>
                </a:solidFill>
              </a:rPr>
              <a:t>oprogramowania</a:t>
            </a:r>
            <a:r>
              <a:rPr lang="en-US" dirty="0" smtClean="0">
                <a:solidFill>
                  <a:srgbClr val="FF0000"/>
                </a:solidFill>
              </a:rPr>
              <a:t>.</a:t>
            </a:r>
            <a:endParaRPr lang="pl-PL" dirty="0">
              <a:solidFill>
                <a:srgbClr val="FF0000"/>
              </a:solidFill>
            </a:endParaRPr>
          </a:p>
        </p:txBody>
      </p:sp>
      <p:pic>
        <p:nvPicPr>
          <p:cNvPr id="4" name="Obraz 3"/>
          <p:cNvPicPr/>
          <p:nvPr/>
        </p:nvPicPr>
        <p:blipFill>
          <a:blip r:embed="rId2"/>
          <a:stretch>
            <a:fillRect/>
          </a:stretch>
        </p:blipFill>
        <p:spPr>
          <a:xfrm>
            <a:off x="8707" y="0"/>
            <a:ext cx="2481533" cy="10942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472944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81446" y="826237"/>
            <a:ext cx="10515600" cy="1325563"/>
          </a:xfrm>
        </p:spPr>
        <p:txBody>
          <a:bodyPr>
            <a:normAutofit/>
          </a:bodyPr>
          <a:lstStyle/>
          <a:p>
            <a:r>
              <a:rPr lang="pl-PL" b="1" dirty="0">
                <a:solidFill>
                  <a:srgbClr val="0000FF"/>
                </a:solidFill>
              </a:rPr>
              <a:t>Procedura </a:t>
            </a:r>
            <a:r>
              <a:rPr lang="pl-PL" b="1" dirty="0" smtClean="0">
                <a:solidFill>
                  <a:srgbClr val="0000FF"/>
                </a:solidFill>
              </a:rPr>
              <a:t>PBI/8(2) </a:t>
            </a:r>
            <a:r>
              <a:rPr lang="pl-PL" b="1" dirty="0"/>
              <a:t>konfiguracja stacji roboczej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681446" y="1912711"/>
            <a:ext cx="10515600" cy="4351338"/>
          </a:xfrm>
        </p:spPr>
        <p:txBody>
          <a:bodyPr/>
          <a:lstStyle/>
          <a:p>
            <a:r>
              <a:rPr lang="pl-PL" dirty="0"/>
              <a:t>Pracownicy wykorzystujący sprzęt komputerowy UPH poza siedzibą Uniwersytetu </a:t>
            </a:r>
            <a:r>
              <a:rPr lang="pl-PL" dirty="0">
                <a:solidFill>
                  <a:srgbClr val="FF0000"/>
                </a:solidFill>
              </a:rPr>
              <a:t>zobowiązani są przynajmniej raz na dwa miesiące podłączyć ten sprzęt do sieci uczelnianej w celu aktualizacji oprogramowania oraz możliwości </a:t>
            </a:r>
            <a:r>
              <a:rPr lang="pl-PL" dirty="0" err="1">
                <a:solidFill>
                  <a:srgbClr val="FF0000"/>
                </a:solidFill>
              </a:rPr>
              <a:t>zaudytowania</a:t>
            </a:r>
            <a:r>
              <a:rPr lang="pl-PL" dirty="0">
                <a:solidFill>
                  <a:srgbClr val="FF0000"/>
                </a:solidFill>
              </a:rPr>
              <a:t> pod kątem legalności zainstalowanego oprogramowania.</a:t>
            </a:r>
          </a:p>
        </p:txBody>
      </p:sp>
      <p:pic>
        <p:nvPicPr>
          <p:cNvPr id="17410" name="Picture 2" descr="Znalezione obrazy dla zapytania kontrola legalności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8862" y="3500845"/>
            <a:ext cx="2685724" cy="33571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Obraz 4"/>
          <p:cNvPicPr/>
          <p:nvPr/>
        </p:nvPicPr>
        <p:blipFill>
          <a:blip r:embed="rId3"/>
          <a:stretch>
            <a:fillRect/>
          </a:stretch>
        </p:blipFill>
        <p:spPr>
          <a:xfrm>
            <a:off x="8707" y="0"/>
            <a:ext cx="2481533" cy="10014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860747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925285" y="616448"/>
            <a:ext cx="10515600" cy="1325563"/>
          </a:xfrm>
        </p:spPr>
        <p:txBody>
          <a:bodyPr>
            <a:normAutofit/>
          </a:bodyPr>
          <a:lstStyle/>
          <a:p>
            <a:r>
              <a:rPr lang="pl-PL" sz="4000" b="1" dirty="0">
                <a:solidFill>
                  <a:srgbClr val="0000FF"/>
                </a:solidFill>
              </a:rPr>
              <a:t>Procedura </a:t>
            </a:r>
            <a:r>
              <a:rPr lang="pl-PL" sz="4000" b="1" dirty="0" smtClean="0">
                <a:solidFill>
                  <a:srgbClr val="0000FF"/>
                </a:solidFill>
              </a:rPr>
              <a:t>PBI/8(2) </a:t>
            </a:r>
            <a:r>
              <a:rPr lang="pl-PL" sz="4000" b="1" dirty="0"/>
              <a:t>konfiguracja stacji roboczej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44137" y="1942011"/>
            <a:ext cx="11477897" cy="4757466"/>
          </a:xfrm>
        </p:spPr>
        <p:txBody>
          <a:bodyPr>
            <a:normAutofit fontScale="92500" lnSpcReduction="10000"/>
          </a:bodyPr>
          <a:lstStyle/>
          <a:p>
            <a:r>
              <a:rPr lang="pl-PL" dirty="0"/>
              <a:t>Zarówno Kodeks karnego (art. 293),  jak i Ustawa o prawie autorskim i prawach pokrewnych (art. 116) przewiduje za używanie nielegalnego oprogramowania grzywnę, ograniczenie wolności lub pozbawienie wolności do lat 2. </a:t>
            </a:r>
          </a:p>
          <a:p>
            <a:r>
              <a:rPr lang="pl-PL" dirty="0"/>
              <a:t>Dodatkowo producent oprogramowania, którego prawa naruszono, może wystąpić z szeregiem roszczeń na podstawie art. 79.</a:t>
            </a:r>
          </a:p>
          <a:p>
            <a:endParaRPr lang="pl-PL" dirty="0"/>
          </a:p>
          <a:p>
            <a:r>
              <a:rPr lang="pl-PL" sz="2100" dirty="0">
                <a:solidFill>
                  <a:srgbClr val="0000FF"/>
                </a:solidFill>
              </a:rPr>
              <a:t>Najwyższą w polskiej historii karę za korzystanie z nielegalnego oprogramowania zapłaci firma ze wschodniej Polski. W drodze ugody jej wysokość ustalono na 1 mln USD. Ugoda dotyczyła ponad 200 nielegalnych programów, które były zainstalowane na komputerach firmy.</a:t>
            </a:r>
          </a:p>
          <a:p>
            <a:pPr algn="r"/>
            <a:r>
              <a:rPr lang="pl-PL" sz="1600" dirty="0" err="1"/>
              <a:t>www.bankier.pl</a:t>
            </a:r>
            <a:endParaRPr lang="pl-PL" sz="1600" dirty="0"/>
          </a:p>
          <a:p>
            <a:endParaRPr lang="pl-PL" dirty="0"/>
          </a:p>
          <a:p>
            <a:r>
              <a:rPr lang="pl-PL" dirty="0">
                <a:solidFill>
                  <a:srgbClr val="FF0000"/>
                </a:solidFill>
              </a:rPr>
              <a:t>Na mocy kodeksu pracy art. 120 § 1 to właśnie pracodawca ponosi odpowiedzialność za zainstalowane w firmowych komputerach oprogramowanie. </a:t>
            </a:r>
          </a:p>
        </p:txBody>
      </p:sp>
      <p:pic>
        <p:nvPicPr>
          <p:cNvPr id="4" name="Obraz 3"/>
          <p:cNvPicPr/>
          <p:nvPr/>
        </p:nvPicPr>
        <p:blipFill>
          <a:blip r:embed="rId2"/>
          <a:stretch>
            <a:fillRect/>
          </a:stretch>
        </p:blipFill>
        <p:spPr>
          <a:xfrm>
            <a:off x="8707" y="0"/>
            <a:ext cx="2481533" cy="10450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29644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733697" y="2165259"/>
            <a:ext cx="10515600" cy="4351338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pl-PL" b="1" i="1" dirty="0"/>
              <a:t>Celem niniejszej procedury jest zapobieżenie nieuprawnionemu ujawnieniu, modyfikacji, usunięciu lub zniszczeniu informacji zapisanych na nośnikach</a:t>
            </a:r>
          </a:p>
          <a:p>
            <a:pPr>
              <a:buNone/>
            </a:pPr>
            <a:endParaRPr lang="pl-PL" i="1" dirty="0"/>
          </a:p>
          <a:p>
            <a:pPr>
              <a:buNone/>
            </a:pPr>
            <a:r>
              <a:rPr lang="pl-PL" dirty="0"/>
              <a:t>Niniejsza procedura obejmuje wszystkie nośniki zawierające dane wymienione w poniższych punktach:</a:t>
            </a:r>
          </a:p>
          <a:p>
            <a:pPr lvl="0"/>
            <a:r>
              <a:rPr lang="pl-PL" dirty="0">
                <a:solidFill>
                  <a:srgbClr val="0000FF"/>
                </a:solidFill>
              </a:rPr>
              <a:t>informacje niejawne </a:t>
            </a:r>
            <a:r>
              <a:rPr lang="pl-PL" dirty="0"/>
              <a:t>(zastrzeżone, poufne) – co wynika z Ustawy o ochronie informacji niejawnych;</a:t>
            </a:r>
          </a:p>
          <a:p>
            <a:pPr lvl="0"/>
            <a:r>
              <a:rPr lang="pl-PL" dirty="0">
                <a:solidFill>
                  <a:srgbClr val="0000FF"/>
                </a:solidFill>
              </a:rPr>
              <a:t>dane osobowe</a:t>
            </a:r>
            <a:r>
              <a:rPr lang="pl-PL" dirty="0"/>
              <a:t>;</a:t>
            </a:r>
          </a:p>
          <a:p>
            <a:pPr lvl="0"/>
            <a:r>
              <a:rPr lang="pl-PL" dirty="0">
                <a:solidFill>
                  <a:srgbClr val="0000FF"/>
                </a:solidFill>
              </a:rPr>
              <a:t>informacje wrażliwe </a:t>
            </a:r>
            <a:r>
              <a:rPr lang="pl-PL" dirty="0"/>
              <a:t>- dla których w procesie szacowania ryzyka Współczynnik liczbowy skutków utraty Poufności, Integralności i Dostępności został określony liczbą 4 lub 5;</a:t>
            </a:r>
          </a:p>
          <a:p>
            <a:pPr>
              <a:buNone/>
            </a:pPr>
            <a:endParaRPr lang="pl-PL" dirty="0"/>
          </a:p>
          <a:p>
            <a:endParaRPr lang="pl-PL" dirty="0"/>
          </a:p>
        </p:txBody>
      </p:sp>
      <p:sp>
        <p:nvSpPr>
          <p:cNvPr id="4" name="Tytuł 1"/>
          <p:cNvSpPr txBox="1">
            <a:spLocks/>
          </p:cNvSpPr>
          <p:nvPr/>
        </p:nvSpPr>
        <p:spPr>
          <a:xfrm>
            <a:off x="296093" y="1165872"/>
            <a:ext cx="11895907" cy="83665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l-PL" sz="3200" b="1" dirty="0" smtClean="0">
                <a:solidFill>
                  <a:srgbClr val="0000FF"/>
                </a:solidFill>
                <a:latin typeface="Arial Black" panose="020B0A04020102020204" pitchFamily="34" charset="0"/>
              </a:rPr>
              <a:t>Procedura PBI/4(</a:t>
            </a:r>
            <a:r>
              <a:rPr lang="en-US" sz="3200" b="1" dirty="0" smtClean="0">
                <a:solidFill>
                  <a:srgbClr val="0000FF"/>
                </a:solidFill>
                <a:latin typeface="Arial Black" panose="020B0A04020102020204" pitchFamily="34" charset="0"/>
              </a:rPr>
              <a:t>3</a:t>
            </a:r>
            <a:r>
              <a:rPr lang="pl-PL" sz="3200" b="1" dirty="0" smtClean="0">
                <a:solidFill>
                  <a:srgbClr val="0000FF"/>
                </a:solidFill>
                <a:latin typeface="Arial Black" panose="020B0A04020102020204" pitchFamily="34" charset="0"/>
              </a:rPr>
              <a:t>) </a:t>
            </a:r>
            <a:r>
              <a:rPr lang="pl-PL" sz="3200" b="1" dirty="0" smtClean="0">
                <a:latin typeface="Arial Black" panose="020B0A04020102020204" pitchFamily="34" charset="0"/>
              </a:rPr>
              <a:t>Postępowanie z nośnikami informacji</a:t>
            </a:r>
            <a:endParaRPr lang="pl-PL" sz="3200" b="1" dirty="0">
              <a:latin typeface="Arial Black" panose="020B0A04020102020204" pitchFamily="34" charset="0"/>
            </a:endParaRPr>
          </a:p>
        </p:txBody>
      </p:sp>
      <p:pic>
        <p:nvPicPr>
          <p:cNvPr id="5" name="Obraz 4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2481533" cy="10885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113491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785949" y="1276985"/>
            <a:ext cx="10515600" cy="4351338"/>
          </a:xfrm>
        </p:spPr>
        <p:txBody>
          <a:bodyPr anchor="ctr">
            <a:normAutofit/>
          </a:bodyPr>
          <a:lstStyle/>
          <a:p>
            <a:pPr marL="0" indent="0" algn="ctr">
              <a:buNone/>
            </a:pPr>
            <a:endParaRPr lang="en-US" dirty="0" smtClean="0"/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dirty="0" err="1" smtClean="0"/>
              <a:t>Dziękuję</a:t>
            </a:r>
            <a:r>
              <a:rPr lang="en-US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poświęcony</a:t>
            </a:r>
            <a:r>
              <a:rPr lang="en-US" dirty="0" smtClean="0"/>
              <a:t> </a:t>
            </a:r>
            <a:r>
              <a:rPr lang="en-US" dirty="0" err="1" smtClean="0"/>
              <a:t>czas</a:t>
            </a:r>
            <a:endParaRPr lang="en-US" dirty="0" smtClean="0"/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endParaRPr lang="en-US" dirty="0" smtClean="0"/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endParaRPr lang="pl-PL" dirty="0"/>
          </a:p>
        </p:txBody>
      </p:sp>
      <p:pic>
        <p:nvPicPr>
          <p:cNvPr id="4" name="Obraz 3"/>
          <p:cNvPicPr/>
          <p:nvPr/>
        </p:nvPicPr>
        <p:blipFill>
          <a:blip r:embed="rId2"/>
          <a:stretch>
            <a:fillRect/>
          </a:stretch>
        </p:blipFill>
        <p:spPr>
          <a:xfrm>
            <a:off x="8707" y="0"/>
            <a:ext cx="2481533" cy="1105989"/>
          </a:xfrm>
          <a:prstGeom prst="rect">
            <a:avLst/>
          </a:prstGeom>
        </p:spPr>
      </p:pic>
      <p:sp>
        <p:nvSpPr>
          <p:cNvPr id="2" name="Prostokąt 1"/>
          <p:cNvSpPr/>
          <p:nvPr/>
        </p:nvSpPr>
        <p:spPr>
          <a:xfrm>
            <a:off x="6802008" y="4549676"/>
            <a:ext cx="5389992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m</a:t>
            </a:r>
            <a:r>
              <a:rPr lang="pl-PL" dirty="0" smtClean="0"/>
              <a:t>gr </a:t>
            </a:r>
            <a:r>
              <a:rPr lang="pl-PL" dirty="0"/>
              <a:t>inż. Roman Sikorski</a:t>
            </a:r>
          </a:p>
          <a:p>
            <a:r>
              <a:rPr lang="pl-PL" dirty="0"/>
              <a:t>Inspektor Ochrony </a:t>
            </a:r>
            <a:r>
              <a:rPr lang="pl-PL" dirty="0" smtClean="0"/>
              <a:t>Danych</a:t>
            </a:r>
            <a:endParaRPr lang="en-US" dirty="0" smtClean="0"/>
          </a:p>
          <a:p>
            <a:r>
              <a:rPr lang="pl-PL" dirty="0" err="1" smtClean="0">
                <a:hlinkClick r:id="rId3"/>
              </a:rPr>
              <a:t>iod@u</a:t>
            </a:r>
            <a:r>
              <a:rPr lang="en-US" dirty="0" err="1" smtClean="0">
                <a:hlinkClick r:id="rId3"/>
              </a:rPr>
              <a:t>ws</a:t>
            </a:r>
            <a:r>
              <a:rPr lang="pl-PL" dirty="0" smtClean="0">
                <a:hlinkClick r:id="rId3"/>
              </a:rPr>
              <a:t>.edu.pl</a:t>
            </a:r>
            <a:endParaRPr lang="pl-PL" dirty="0"/>
          </a:p>
          <a:p>
            <a:r>
              <a:rPr lang="en-US" dirty="0" smtClean="0"/>
              <a:t>m</a:t>
            </a:r>
            <a:r>
              <a:rPr lang="pl-PL" dirty="0" smtClean="0"/>
              <a:t>gr </a:t>
            </a:r>
            <a:r>
              <a:rPr lang="pl-PL" dirty="0"/>
              <a:t>inż. Mariusz </a:t>
            </a:r>
            <a:r>
              <a:rPr lang="pl-PL" dirty="0" err="1"/>
              <a:t>Cielemęcki</a:t>
            </a:r>
            <a:endParaRPr lang="pl-PL" dirty="0"/>
          </a:p>
          <a:p>
            <a:r>
              <a:rPr lang="pl-PL" dirty="0"/>
              <a:t>Specjalista </a:t>
            </a:r>
            <a:r>
              <a:rPr lang="pl-PL" dirty="0" err="1"/>
              <a:t>ds</a:t>
            </a:r>
            <a:r>
              <a:rPr lang="pl-PL" dirty="0"/>
              <a:t> bezpieczeństwa informacji i systemów </a:t>
            </a:r>
            <a:r>
              <a:rPr lang="pl-PL" dirty="0" smtClean="0"/>
              <a:t>teleinformatycznych</a:t>
            </a:r>
            <a:endParaRPr lang="en-US" dirty="0" smtClean="0"/>
          </a:p>
          <a:p>
            <a:r>
              <a:rPr lang="pl-PL" dirty="0" err="1" smtClean="0">
                <a:hlinkClick r:id="rId4"/>
              </a:rPr>
              <a:t>szbi@u</a:t>
            </a:r>
            <a:r>
              <a:rPr lang="en-US" dirty="0" err="1" smtClean="0">
                <a:hlinkClick r:id="rId4"/>
              </a:rPr>
              <a:t>ws</a:t>
            </a:r>
            <a:r>
              <a:rPr lang="pl-PL" dirty="0" smtClean="0">
                <a:hlinkClick r:id="rId4"/>
              </a:rPr>
              <a:t>.edu.pl</a:t>
            </a:r>
            <a:endParaRPr lang="pl-PL" dirty="0"/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4279755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916575" y="2071727"/>
            <a:ext cx="10515600" cy="4351338"/>
          </a:xfrm>
        </p:spPr>
        <p:txBody>
          <a:bodyPr/>
          <a:lstStyle/>
          <a:p>
            <a:pPr lvl="0"/>
            <a:r>
              <a:rPr lang="pl-PL" dirty="0"/>
              <a:t>Nośniki danych muszą być szczególnie zabezpieczone przed nieautoryzowanym dostępem, ich nieautoryzowaną modyfikacją lub utratą. W związku z powyższym są one poddane obowiązkowi wykonania kopii tych danych.</a:t>
            </a:r>
          </a:p>
          <a:p>
            <a:pPr lvl="0"/>
            <a:endParaRPr lang="pl-PL" dirty="0"/>
          </a:p>
          <a:p>
            <a:pPr lvl="0"/>
            <a:r>
              <a:rPr lang="pl-PL" dirty="0"/>
              <a:t>Nie jest dozwolone wynoszenie nośników danych poza miejsce wykonywania pracy bez, odpowiedniego ich </a:t>
            </a:r>
            <a:r>
              <a:rPr lang="pl-PL" dirty="0">
                <a:solidFill>
                  <a:srgbClr val="FF0000"/>
                </a:solidFill>
              </a:rPr>
              <a:t>zaszyfrowania. </a:t>
            </a:r>
          </a:p>
          <a:p>
            <a:pPr>
              <a:buNone/>
            </a:pPr>
            <a:endParaRPr lang="pl-PL" dirty="0"/>
          </a:p>
          <a:p>
            <a:endParaRPr lang="pl-PL" dirty="0"/>
          </a:p>
        </p:txBody>
      </p:sp>
      <p:pic>
        <p:nvPicPr>
          <p:cNvPr id="3074" name="Picture 2" descr="Podobny obraz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82796" y="4936452"/>
            <a:ext cx="1934736" cy="16413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ytuł 1"/>
          <p:cNvSpPr txBox="1">
            <a:spLocks/>
          </p:cNvSpPr>
          <p:nvPr/>
        </p:nvSpPr>
        <p:spPr>
          <a:xfrm>
            <a:off x="400593" y="1030653"/>
            <a:ext cx="11895907" cy="83665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l-PL" sz="3200" b="1" dirty="0" smtClean="0">
                <a:solidFill>
                  <a:srgbClr val="0000FF"/>
                </a:solidFill>
                <a:latin typeface="Arial Black" panose="020B0A04020102020204" pitchFamily="34" charset="0"/>
              </a:rPr>
              <a:t>Procedura PBI/4(</a:t>
            </a:r>
            <a:r>
              <a:rPr lang="en-US" sz="3200" b="1" dirty="0" smtClean="0">
                <a:solidFill>
                  <a:srgbClr val="0000FF"/>
                </a:solidFill>
                <a:latin typeface="Arial Black" panose="020B0A04020102020204" pitchFamily="34" charset="0"/>
              </a:rPr>
              <a:t>3</a:t>
            </a:r>
            <a:r>
              <a:rPr lang="pl-PL" sz="3200" b="1" dirty="0" smtClean="0">
                <a:solidFill>
                  <a:srgbClr val="0000FF"/>
                </a:solidFill>
                <a:latin typeface="Arial Black" panose="020B0A04020102020204" pitchFamily="34" charset="0"/>
              </a:rPr>
              <a:t>) </a:t>
            </a:r>
            <a:r>
              <a:rPr lang="pl-PL" sz="3200" b="1" dirty="0" smtClean="0">
                <a:latin typeface="Arial Black" panose="020B0A04020102020204" pitchFamily="34" charset="0"/>
              </a:rPr>
              <a:t>Postępowanie z nośnikami informacji</a:t>
            </a:r>
            <a:endParaRPr lang="pl-PL" sz="3200" b="1" dirty="0">
              <a:latin typeface="Arial Black" panose="020B0A04020102020204" pitchFamily="34" charset="0"/>
            </a:endParaRPr>
          </a:p>
        </p:txBody>
      </p:sp>
      <p:pic>
        <p:nvPicPr>
          <p:cNvPr id="6" name="Obraz 5"/>
          <p:cNvPicPr/>
          <p:nvPr/>
        </p:nvPicPr>
        <p:blipFill>
          <a:blip r:embed="rId3"/>
          <a:stretch>
            <a:fillRect/>
          </a:stretch>
        </p:blipFill>
        <p:spPr>
          <a:xfrm>
            <a:off x="8707" y="0"/>
            <a:ext cx="2481533" cy="10306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36401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278672" y="1989231"/>
            <a:ext cx="11486607" cy="4736372"/>
          </a:xfrm>
        </p:spPr>
        <p:txBody>
          <a:bodyPr>
            <a:normAutofit lnSpcReduction="10000"/>
          </a:bodyPr>
          <a:lstStyle/>
          <a:p>
            <a:r>
              <a:rPr lang="pl-PL" dirty="0" smtClean="0"/>
              <a:t>Zabrania </a:t>
            </a:r>
            <a:r>
              <a:rPr lang="pl-PL" dirty="0"/>
              <a:t>się zapisywania danych osobowych oraz innych informacji wrażliwych na niezabezpieczonych nośnikach zewnętrznych. </a:t>
            </a:r>
            <a:endParaRPr lang="en-US" dirty="0" smtClean="0"/>
          </a:p>
          <a:p>
            <a:endParaRPr lang="en-US" dirty="0"/>
          </a:p>
          <a:p>
            <a:r>
              <a:rPr lang="pl-PL" dirty="0" smtClean="0"/>
              <a:t>Nośniki </a:t>
            </a:r>
            <a:r>
              <a:rPr lang="pl-PL" dirty="0"/>
              <a:t>takie muszą być szczególnie zabezpieczone przed nieautoryzowanym dostępem za pomocą mechanizmu uwierzytelnienia oraz szyfrowania danych na nośniku. 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r>
              <a:rPr lang="pl-PL" dirty="0" smtClean="0"/>
              <a:t>Wynoszenie </a:t>
            </a:r>
            <a:r>
              <a:rPr lang="pl-PL" dirty="0"/>
              <a:t>nośników danych zawierających dane osobowe poza miejsce wykonywania pracy bez ich zabezpieczenia (dostęp do nośnika po uwierzytelnieniu oraz zaszyfrowanie danych na nośniku) stanowi poważne naruszenie zasad Systemu Zarządzania Bezpieczeństwem Informacji.</a:t>
            </a:r>
          </a:p>
        </p:txBody>
      </p:sp>
      <p:sp>
        <p:nvSpPr>
          <p:cNvPr id="4" name="Tytuł 1"/>
          <p:cNvSpPr txBox="1">
            <a:spLocks/>
          </p:cNvSpPr>
          <p:nvPr/>
        </p:nvSpPr>
        <p:spPr>
          <a:xfrm>
            <a:off x="461553" y="830356"/>
            <a:ext cx="11895907" cy="83665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l-PL" sz="3200" b="1" dirty="0" smtClean="0">
                <a:solidFill>
                  <a:srgbClr val="0000FF"/>
                </a:solidFill>
                <a:latin typeface="Arial Black" panose="020B0A04020102020204" pitchFamily="34" charset="0"/>
              </a:rPr>
              <a:t>Procedura PBI/4(</a:t>
            </a:r>
            <a:r>
              <a:rPr lang="en-US" sz="3200" b="1" dirty="0" smtClean="0">
                <a:solidFill>
                  <a:srgbClr val="0000FF"/>
                </a:solidFill>
                <a:latin typeface="Arial Black" panose="020B0A04020102020204" pitchFamily="34" charset="0"/>
              </a:rPr>
              <a:t>3</a:t>
            </a:r>
            <a:r>
              <a:rPr lang="pl-PL" sz="3200" b="1" dirty="0" smtClean="0">
                <a:solidFill>
                  <a:srgbClr val="0000FF"/>
                </a:solidFill>
                <a:latin typeface="Arial Black" panose="020B0A04020102020204" pitchFamily="34" charset="0"/>
              </a:rPr>
              <a:t>) </a:t>
            </a:r>
            <a:r>
              <a:rPr lang="pl-PL" sz="3200" b="1" dirty="0" smtClean="0">
                <a:latin typeface="Arial Black" panose="020B0A04020102020204" pitchFamily="34" charset="0"/>
              </a:rPr>
              <a:t>Postępowanie z nośnikami informacji</a:t>
            </a:r>
            <a:endParaRPr lang="pl-PL" sz="3200" b="1" dirty="0">
              <a:latin typeface="Arial Black" panose="020B0A04020102020204" pitchFamily="34" charset="0"/>
            </a:endParaRPr>
          </a:p>
        </p:txBody>
      </p:sp>
      <p:pic>
        <p:nvPicPr>
          <p:cNvPr id="5" name="Obraz 4"/>
          <p:cNvPicPr/>
          <p:nvPr/>
        </p:nvPicPr>
        <p:blipFill>
          <a:blip r:embed="rId2"/>
          <a:stretch>
            <a:fillRect/>
          </a:stretch>
        </p:blipFill>
        <p:spPr>
          <a:xfrm>
            <a:off x="8707" y="0"/>
            <a:ext cx="2481533" cy="10306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15669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916578" y="2156550"/>
            <a:ext cx="10515600" cy="4351338"/>
          </a:xfrm>
        </p:spPr>
        <p:txBody>
          <a:bodyPr/>
          <a:lstStyle/>
          <a:p>
            <a:pPr lvl="0"/>
            <a:r>
              <a:rPr lang="pl-PL" dirty="0"/>
              <a:t>Nośniki powinny być odpowiednio opisane w sposób trwały, poprzez naniesienie odpowiedniej informacji na powierzchni nośnika </a:t>
            </a:r>
            <a:r>
              <a:rPr lang="pl-PL" dirty="0" err="1"/>
              <a:t>tj</a:t>
            </a:r>
            <a:r>
              <a:rPr lang="pl-PL" dirty="0"/>
              <a:t>: numeru katalogowego nośnika. </a:t>
            </a:r>
            <a:r>
              <a:rPr lang="pl-PL" dirty="0">
                <a:solidFill>
                  <a:srgbClr val="FF0000"/>
                </a:solidFill>
              </a:rPr>
              <a:t>Dodatkowo wymagane</a:t>
            </a:r>
            <a:r>
              <a:rPr lang="pl-PL" dirty="0"/>
              <a:t> jest prowadzenie spisu nośników wymiennych, który przechowywany jest w komórce organizacyjnej i zawiera:</a:t>
            </a:r>
          </a:p>
          <a:p>
            <a:pPr lvl="1"/>
            <a:r>
              <a:rPr lang="pl-PL" sz="2000" dirty="0"/>
              <a:t>numer katalogowy lub numer seryjny urządzenia,</a:t>
            </a:r>
          </a:p>
          <a:p>
            <a:pPr lvl="1"/>
            <a:r>
              <a:rPr lang="pl-PL" sz="2000" dirty="0"/>
              <a:t>informację czego dotyczą dane zawarte na nośniku,</a:t>
            </a:r>
          </a:p>
          <a:p>
            <a:pPr lvl="1"/>
            <a:r>
              <a:rPr lang="pl-PL" sz="2000" dirty="0"/>
              <a:t>Imię i nazwisko użytkownika,</a:t>
            </a:r>
          </a:p>
          <a:p>
            <a:pPr lvl="1"/>
            <a:r>
              <a:rPr lang="pl-PL" sz="2000" dirty="0"/>
              <a:t>datę następnej archiwizacji,</a:t>
            </a:r>
          </a:p>
          <a:p>
            <a:pPr lvl="1"/>
            <a:r>
              <a:rPr lang="pl-PL" sz="2000" dirty="0"/>
              <a:t>miejsce przechowywania nośnika,</a:t>
            </a:r>
          </a:p>
          <a:p>
            <a:pPr lvl="1"/>
            <a:r>
              <a:rPr lang="pl-PL" sz="2000" dirty="0"/>
              <a:t>numer protokołu przekazania (wybrakowania).</a:t>
            </a:r>
          </a:p>
          <a:p>
            <a:pPr>
              <a:buNone/>
            </a:pPr>
            <a:endParaRPr lang="pl-PL" dirty="0"/>
          </a:p>
          <a:p>
            <a:endParaRPr lang="pl-PL" dirty="0"/>
          </a:p>
        </p:txBody>
      </p:sp>
      <p:sp>
        <p:nvSpPr>
          <p:cNvPr id="4" name="Tytuł 1"/>
          <p:cNvSpPr txBox="1">
            <a:spLocks/>
          </p:cNvSpPr>
          <p:nvPr/>
        </p:nvSpPr>
        <p:spPr>
          <a:xfrm>
            <a:off x="296093" y="1157606"/>
            <a:ext cx="11895907" cy="83665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l-PL" sz="3200" b="1" dirty="0" smtClean="0">
                <a:solidFill>
                  <a:srgbClr val="0000FF"/>
                </a:solidFill>
                <a:latin typeface="Arial Black" panose="020B0A04020102020204" pitchFamily="34" charset="0"/>
              </a:rPr>
              <a:t>Procedura PBI/4(</a:t>
            </a:r>
            <a:r>
              <a:rPr lang="en-US" sz="3200" b="1" dirty="0" smtClean="0">
                <a:solidFill>
                  <a:srgbClr val="0000FF"/>
                </a:solidFill>
                <a:latin typeface="Arial Black" panose="020B0A04020102020204" pitchFamily="34" charset="0"/>
              </a:rPr>
              <a:t>3</a:t>
            </a:r>
            <a:r>
              <a:rPr lang="pl-PL" sz="3200" b="1" dirty="0" smtClean="0">
                <a:solidFill>
                  <a:srgbClr val="0000FF"/>
                </a:solidFill>
                <a:latin typeface="Arial Black" panose="020B0A04020102020204" pitchFamily="34" charset="0"/>
              </a:rPr>
              <a:t>) </a:t>
            </a:r>
            <a:r>
              <a:rPr lang="pl-PL" sz="3200" b="1" dirty="0" smtClean="0">
                <a:latin typeface="Arial Black" panose="020B0A04020102020204" pitchFamily="34" charset="0"/>
              </a:rPr>
              <a:t>Postępowanie z nośnikami informacji</a:t>
            </a:r>
            <a:endParaRPr lang="pl-PL" sz="3200" b="1" dirty="0">
              <a:latin typeface="Arial Black" panose="020B0A04020102020204" pitchFamily="34" charset="0"/>
            </a:endParaRPr>
          </a:p>
        </p:txBody>
      </p:sp>
      <p:pic>
        <p:nvPicPr>
          <p:cNvPr id="5" name="Obraz 4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2481533" cy="11576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36798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ytuł 1"/>
          <p:cNvSpPr txBox="1">
            <a:spLocks/>
          </p:cNvSpPr>
          <p:nvPr/>
        </p:nvSpPr>
        <p:spPr>
          <a:xfrm>
            <a:off x="296093" y="992144"/>
            <a:ext cx="11895907" cy="83665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l-PL" sz="3200" b="1" dirty="0" smtClean="0">
                <a:solidFill>
                  <a:srgbClr val="0000FF"/>
                </a:solidFill>
                <a:latin typeface="Arial Black" panose="020B0A04020102020204" pitchFamily="34" charset="0"/>
              </a:rPr>
              <a:t>Procedura PBI/4(</a:t>
            </a:r>
            <a:r>
              <a:rPr lang="en-US" sz="3200" b="1" dirty="0" smtClean="0">
                <a:solidFill>
                  <a:srgbClr val="0000FF"/>
                </a:solidFill>
                <a:latin typeface="Arial Black" panose="020B0A04020102020204" pitchFamily="34" charset="0"/>
              </a:rPr>
              <a:t>3</a:t>
            </a:r>
            <a:r>
              <a:rPr lang="pl-PL" sz="3200" b="1" dirty="0" smtClean="0">
                <a:solidFill>
                  <a:srgbClr val="0000FF"/>
                </a:solidFill>
                <a:latin typeface="Arial Black" panose="020B0A04020102020204" pitchFamily="34" charset="0"/>
              </a:rPr>
              <a:t>) </a:t>
            </a:r>
            <a:r>
              <a:rPr lang="pl-PL" sz="3200" b="1" dirty="0" smtClean="0">
                <a:latin typeface="Arial Black" panose="020B0A04020102020204" pitchFamily="34" charset="0"/>
              </a:rPr>
              <a:t>Postępowanie z nośnikami informacji</a:t>
            </a:r>
            <a:endParaRPr lang="pl-PL" sz="3200" b="1" dirty="0">
              <a:latin typeface="Arial Black" panose="020B0A04020102020204" pitchFamily="34" charset="0"/>
            </a:endParaRPr>
          </a:p>
        </p:txBody>
      </p:sp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37153404"/>
              </p:ext>
            </p:extLst>
          </p:nvPr>
        </p:nvGraphicFramePr>
        <p:xfrm>
          <a:off x="743131" y="2591099"/>
          <a:ext cx="10682515" cy="3688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54447">
                  <a:extLst>
                    <a:ext uri="{9D8B030D-6E8A-4147-A177-3AD203B41FA5}">
                      <a16:colId xmlns:a16="http://schemas.microsoft.com/office/drawing/2014/main" val="728744737"/>
                    </a:ext>
                  </a:extLst>
                </a:gridCol>
                <a:gridCol w="1759131">
                  <a:extLst>
                    <a:ext uri="{9D8B030D-6E8A-4147-A177-3AD203B41FA5}">
                      <a16:colId xmlns:a16="http://schemas.microsoft.com/office/drawing/2014/main" val="1803834047"/>
                    </a:ext>
                  </a:extLst>
                </a:gridCol>
                <a:gridCol w="1611086">
                  <a:extLst>
                    <a:ext uri="{9D8B030D-6E8A-4147-A177-3AD203B41FA5}">
                      <a16:colId xmlns:a16="http://schemas.microsoft.com/office/drawing/2014/main" val="523029995"/>
                    </a:ext>
                  </a:extLst>
                </a:gridCol>
                <a:gridCol w="1820092">
                  <a:extLst>
                    <a:ext uri="{9D8B030D-6E8A-4147-A177-3AD203B41FA5}">
                      <a16:colId xmlns:a16="http://schemas.microsoft.com/office/drawing/2014/main" val="17791052"/>
                    </a:ext>
                  </a:extLst>
                </a:gridCol>
                <a:gridCol w="1375954">
                  <a:extLst>
                    <a:ext uri="{9D8B030D-6E8A-4147-A177-3AD203B41FA5}">
                      <a16:colId xmlns:a16="http://schemas.microsoft.com/office/drawing/2014/main" val="538564922"/>
                    </a:ext>
                  </a:extLst>
                </a:gridCol>
                <a:gridCol w="1802674">
                  <a:extLst>
                    <a:ext uri="{9D8B030D-6E8A-4147-A177-3AD203B41FA5}">
                      <a16:colId xmlns:a16="http://schemas.microsoft.com/office/drawing/2014/main" val="3217585912"/>
                    </a:ext>
                  </a:extLst>
                </a:gridCol>
                <a:gridCol w="1759131">
                  <a:extLst>
                    <a:ext uri="{9D8B030D-6E8A-4147-A177-3AD203B41FA5}">
                      <a16:colId xmlns:a16="http://schemas.microsoft.com/office/drawing/2014/main" val="413543657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L.p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N</a:t>
                      </a:r>
                      <a:r>
                        <a:rPr lang="pl-PL" sz="1800" dirty="0" err="1" smtClean="0"/>
                        <a:t>umer</a:t>
                      </a:r>
                      <a:r>
                        <a:rPr lang="pl-PL" sz="1800" dirty="0" smtClean="0"/>
                        <a:t> katalogowy lub numer seryjny urządzenia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I</a:t>
                      </a:r>
                      <a:r>
                        <a:rPr lang="pl-PL" sz="1800" dirty="0" err="1" smtClean="0"/>
                        <a:t>nformację</a:t>
                      </a:r>
                      <a:r>
                        <a:rPr lang="pl-PL" sz="1800" dirty="0" smtClean="0"/>
                        <a:t> czego dotyczą dane zawarte na nośniku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800" dirty="0" smtClean="0"/>
                        <a:t>datę następnej archiwizacji</a:t>
                      </a:r>
                      <a:endParaRPr lang="pl-PL" dirty="0" smtClean="0"/>
                    </a:p>
                    <a:p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800" dirty="0" smtClean="0"/>
                        <a:t>miejsce przechowywania nośnika</a:t>
                      </a:r>
                      <a:endParaRPr lang="pl-PL" dirty="0" smtClean="0"/>
                    </a:p>
                    <a:p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800" dirty="0" smtClean="0"/>
                        <a:t>numer protokołu przekazania (wybrakowania</a:t>
                      </a:r>
                      <a:r>
                        <a:rPr lang="en-US" sz="1800" dirty="0" smtClean="0"/>
                        <a:t>)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err="1" smtClean="0"/>
                        <a:t>inne</a:t>
                      </a:r>
                      <a:endParaRPr lang="pl-P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5919219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l-P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0935039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l-P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5020198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l-P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1334342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4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l-P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8505087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5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l-P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6830201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6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l-P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2882920"/>
                  </a:ext>
                </a:extLst>
              </a:tr>
            </a:tbl>
          </a:graphicData>
        </a:graphic>
      </p:graphicFrame>
      <p:sp>
        <p:nvSpPr>
          <p:cNvPr id="6" name="pole tekstowe 5"/>
          <p:cNvSpPr txBox="1"/>
          <p:nvPr/>
        </p:nvSpPr>
        <p:spPr>
          <a:xfrm>
            <a:off x="1184366" y="2120688"/>
            <a:ext cx="65140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 smtClean="0"/>
              <a:t>Tabela</a:t>
            </a:r>
            <a:r>
              <a:rPr lang="en-US" b="1" dirty="0" smtClean="0"/>
              <a:t> </a:t>
            </a:r>
            <a:r>
              <a:rPr lang="en-US" b="1" dirty="0" err="1" smtClean="0"/>
              <a:t>katalogowania</a:t>
            </a:r>
            <a:r>
              <a:rPr lang="en-US" b="1" dirty="0" smtClean="0"/>
              <a:t> </a:t>
            </a:r>
            <a:r>
              <a:rPr lang="en-US" b="1" dirty="0"/>
              <a:t>i</a:t>
            </a:r>
            <a:r>
              <a:rPr lang="en-US" b="1" dirty="0" smtClean="0"/>
              <a:t> </a:t>
            </a:r>
            <a:r>
              <a:rPr lang="en-US" b="1" dirty="0" err="1" smtClean="0"/>
              <a:t>opisu</a:t>
            </a:r>
            <a:r>
              <a:rPr lang="en-US" b="1" dirty="0" smtClean="0"/>
              <a:t> </a:t>
            </a:r>
            <a:r>
              <a:rPr lang="en-US" b="1" dirty="0" err="1" smtClean="0"/>
              <a:t>nośników</a:t>
            </a:r>
            <a:r>
              <a:rPr lang="en-US" b="1" dirty="0" smtClean="0"/>
              <a:t> z </a:t>
            </a:r>
            <a:r>
              <a:rPr lang="en-US" b="1" dirty="0" err="1" smtClean="0"/>
              <a:t>danymi</a:t>
            </a:r>
            <a:r>
              <a:rPr lang="en-US" b="1" dirty="0" smtClean="0"/>
              <a:t> </a:t>
            </a:r>
            <a:endParaRPr lang="pl-PL" b="1" dirty="0"/>
          </a:p>
        </p:txBody>
      </p:sp>
      <p:pic>
        <p:nvPicPr>
          <p:cNvPr id="7" name="Obraz 6"/>
          <p:cNvPicPr/>
          <p:nvPr/>
        </p:nvPicPr>
        <p:blipFill>
          <a:blip r:embed="rId2"/>
          <a:stretch>
            <a:fillRect/>
          </a:stretch>
        </p:blipFill>
        <p:spPr>
          <a:xfrm>
            <a:off x="8707" y="0"/>
            <a:ext cx="2481533" cy="10972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1577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96093" y="826237"/>
            <a:ext cx="11895907" cy="836658"/>
          </a:xfrm>
        </p:spPr>
        <p:txBody>
          <a:bodyPr>
            <a:normAutofit fontScale="90000"/>
          </a:bodyPr>
          <a:lstStyle/>
          <a:p>
            <a:r>
              <a:rPr lang="pl-PL" sz="3200" b="1" dirty="0">
                <a:solidFill>
                  <a:srgbClr val="0000FF"/>
                </a:solidFill>
                <a:latin typeface="Arial Black" panose="020B0A04020102020204" pitchFamily="34" charset="0"/>
              </a:rPr>
              <a:t>Procedura </a:t>
            </a:r>
            <a:r>
              <a:rPr lang="pl-PL" sz="3200" b="1" dirty="0" smtClean="0">
                <a:solidFill>
                  <a:srgbClr val="0000FF"/>
                </a:solidFill>
                <a:latin typeface="Arial Black" panose="020B0A04020102020204" pitchFamily="34" charset="0"/>
              </a:rPr>
              <a:t>PBI/4(</a:t>
            </a:r>
            <a:r>
              <a:rPr lang="en-US" sz="3200" b="1" dirty="0" smtClean="0">
                <a:solidFill>
                  <a:srgbClr val="0000FF"/>
                </a:solidFill>
                <a:latin typeface="Arial Black" panose="020B0A04020102020204" pitchFamily="34" charset="0"/>
              </a:rPr>
              <a:t>3</a:t>
            </a:r>
            <a:r>
              <a:rPr lang="pl-PL" sz="3200" b="1" dirty="0" smtClean="0">
                <a:solidFill>
                  <a:srgbClr val="0000FF"/>
                </a:solidFill>
                <a:latin typeface="Arial Black" panose="020B0A04020102020204" pitchFamily="34" charset="0"/>
              </a:rPr>
              <a:t>) </a:t>
            </a:r>
            <a:r>
              <a:rPr lang="pl-PL" sz="3200" b="1" dirty="0">
                <a:latin typeface="Arial Black" panose="020B0A04020102020204" pitchFamily="34" charset="0"/>
              </a:rPr>
              <a:t>Postępowanie z nośnikami informacji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812074" y="1741715"/>
            <a:ext cx="10515600" cy="5320936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pl-PL" b="1" dirty="0">
                <a:solidFill>
                  <a:srgbClr val="FF0000"/>
                </a:solidFill>
              </a:rPr>
              <a:t>Wycofywanie i likwidacja </a:t>
            </a:r>
            <a:r>
              <a:rPr lang="pl-PL" b="1" dirty="0" smtClean="0">
                <a:solidFill>
                  <a:srgbClr val="FF0000"/>
                </a:solidFill>
              </a:rPr>
              <a:t>nośników</a:t>
            </a:r>
            <a:endParaRPr lang="en-US" b="1" dirty="0" smtClean="0">
              <a:solidFill>
                <a:srgbClr val="FF0000"/>
              </a:solidFill>
            </a:endParaRPr>
          </a:p>
          <a:p>
            <a:pPr>
              <a:buNone/>
            </a:pPr>
            <a:endParaRPr lang="pl-PL" sz="1100" b="1" dirty="0">
              <a:solidFill>
                <a:srgbClr val="FF0000"/>
              </a:solidFill>
            </a:endParaRPr>
          </a:p>
          <a:p>
            <a:pPr lvl="0"/>
            <a:r>
              <a:rPr lang="pl-PL" dirty="0"/>
              <a:t>Nośniki zawierające dane przeterminowane należy niezwłocznie zniszczyć. </a:t>
            </a:r>
          </a:p>
          <a:p>
            <a:pPr lvl="0"/>
            <a:r>
              <a:rPr lang="pl-PL" dirty="0"/>
              <a:t>Nośniki wielokrotnego zapisu, </a:t>
            </a:r>
            <a:r>
              <a:rPr lang="pl-PL" b="1" dirty="0"/>
              <a:t>przed przekazaniem </a:t>
            </a:r>
            <a:r>
              <a:rPr lang="pl-PL" dirty="0"/>
              <a:t>ich do ponownego użycia innemu użytkownikowi, należy przekazać w pierwszej kolejności do </a:t>
            </a:r>
            <a:r>
              <a:rPr lang="en-US" b="1" dirty="0" err="1" smtClean="0"/>
              <a:t>Działu</a:t>
            </a:r>
            <a:r>
              <a:rPr lang="en-US" b="1" dirty="0" smtClean="0"/>
              <a:t> </a:t>
            </a:r>
            <a:r>
              <a:rPr lang="en-US" b="1" dirty="0" err="1" smtClean="0"/>
              <a:t>Informatyki</a:t>
            </a:r>
            <a:r>
              <a:rPr lang="en-US" b="1" dirty="0" smtClean="0"/>
              <a:t> </a:t>
            </a:r>
            <a:r>
              <a:rPr lang="en-US" b="1" dirty="0" err="1" smtClean="0"/>
              <a:t>UwS</a:t>
            </a:r>
            <a:r>
              <a:rPr lang="en-US" b="1" dirty="0" smtClean="0"/>
              <a:t> </a:t>
            </a:r>
            <a:r>
              <a:rPr lang="en-US" dirty="0" smtClean="0"/>
              <a:t>(</a:t>
            </a:r>
            <a:r>
              <a:rPr lang="en-US" dirty="0" err="1" smtClean="0"/>
              <a:t>dawny</a:t>
            </a:r>
            <a:r>
              <a:rPr lang="en-US" dirty="0" smtClean="0"/>
              <a:t> </a:t>
            </a:r>
            <a:r>
              <a:rPr lang="pl-PL" b="1" dirty="0" smtClean="0"/>
              <a:t>Serwisu </a:t>
            </a:r>
            <a:r>
              <a:rPr lang="pl-PL" b="1" dirty="0"/>
              <a:t>Aparatury Naukowej i </a:t>
            </a:r>
            <a:r>
              <a:rPr lang="pl-PL" b="1" dirty="0" smtClean="0"/>
              <a:t>Dydaktycznej</a:t>
            </a:r>
            <a:r>
              <a:rPr lang="en-US" b="1" dirty="0" smtClean="0"/>
              <a:t>)</a:t>
            </a:r>
            <a:r>
              <a:rPr lang="pl-PL" dirty="0" smtClean="0"/>
              <a:t>, </a:t>
            </a:r>
            <a:r>
              <a:rPr lang="pl-PL" dirty="0"/>
              <a:t>gdzie zostanie wykonane nieodwracalne kasowanie danych poprzez ich wielokrotne nadpisanie uniemożliwiające ich późniejsze odtworzenie</a:t>
            </a:r>
          </a:p>
          <a:p>
            <a:pPr lvl="0"/>
            <a:r>
              <a:rPr lang="pl-PL" dirty="0"/>
              <a:t>Nośniki wielokrotnego zapisu, </a:t>
            </a:r>
            <a:r>
              <a:rPr lang="pl-PL" b="1" dirty="0"/>
              <a:t>które wymagają zniszczenia</a:t>
            </a:r>
            <a:r>
              <a:rPr lang="pl-PL" dirty="0"/>
              <a:t>, również należy przekazać w pierwszej kolejności do </a:t>
            </a:r>
            <a:r>
              <a:rPr lang="en-US" dirty="0" err="1" smtClean="0"/>
              <a:t>Działu</a:t>
            </a:r>
            <a:r>
              <a:rPr lang="en-US" dirty="0" smtClean="0"/>
              <a:t> </a:t>
            </a:r>
            <a:r>
              <a:rPr lang="en-US" dirty="0" err="1" smtClean="0"/>
              <a:t>Informatyki</a:t>
            </a:r>
            <a:r>
              <a:rPr lang="en-US" dirty="0" smtClean="0"/>
              <a:t> </a:t>
            </a:r>
            <a:r>
              <a:rPr lang="en-US" dirty="0" err="1" smtClean="0"/>
              <a:t>UwS</a:t>
            </a:r>
            <a:r>
              <a:rPr lang="en-US" dirty="0" smtClean="0"/>
              <a:t> (</a:t>
            </a:r>
            <a:r>
              <a:rPr lang="en-US" dirty="0" err="1" smtClean="0"/>
              <a:t>dawny</a:t>
            </a:r>
            <a:r>
              <a:rPr lang="en-US" dirty="0" smtClean="0"/>
              <a:t> </a:t>
            </a:r>
            <a:r>
              <a:rPr lang="pl-PL" dirty="0" smtClean="0"/>
              <a:t>Serwisu </a:t>
            </a:r>
            <a:r>
              <a:rPr lang="pl-PL" dirty="0"/>
              <a:t>Aparatury Naukowej i </a:t>
            </a:r>
            <a:r>
              <a:rPr lang="pl-PL" dirty="0" smtClean="0"/>
              <a:t>Dydaktycznej</a:t>
            </a:r>
            <a:r>
              <a:rPr lang="en-US" dirty="0" smtClean="0"/>
              <a:t>)</a:t>
            </a:r>
            <a:r>
              <a:rPr lang="pl-PL" dirty="0" smtClean="0"/>
              <a:t>, </a:t>
            </a:r>
            <a:r>
              <a:rPr lang="pl-PL" dirty="0"/>
              <a:t>gdzie zostanie wykonane nieodwracalne kasowanie danych poprzez ich wielokrotne nadpisanie uniemożliwiające ich późniejsze odtworzenie</a:t>
            </a:r>
            <a:r>
              <a:rPr lang="pl-PL" dirty="0" smtClean="0"/>
              <a:t>.</a:t>
            </a:r>
            <a:endParaRPr lang="pl-PL" dirty="0"/>
          </a:p>
        </p:txBody>
      </p:sp>
      <p:pic>
        <p:nvPicPr>
          <p:cNvPr id="4" name="Obraz 3"/>
          <p:cNvPicPr/>
          <p:nvPr/>
        </p:nvPicPr>
        <p:blipFill>
          <a:blip r:embed="rId2"/>
          <a:stretch>
            <a:fillRect/>
          </a:stretch>
        </p:blipFill>
        <p:spPr>
          <a:xfrm>
            <a:off x="8707" y="0"/>
            <a:ext cx="2481533" cy="10189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84233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777240" y="2130425"/>
            <a:ext cx="10515600" cy="4351338"/>
          </a:xfrm>
        </p:spPr>
        <p:txBody>
          <a:bodyPr/>
          <a:lstStyle/>
          <a:p>
            <a:r>
              <a:rPr lang="pl-PL" dirty="0"/>
              <a:t>Nośniki wielokrotnego zapisu, </a:t>
            </a:r>
            <a:r>
              <a:rPr lang="pl-PL" b="1" dirty="0"/>
              <a:t>przed przekazaniem </a:t>
            </a:r>
            <a:r>
              <a:rPr lang="pl-PL" dirty="0"/>
              <a:t>ich do ponownego użycia innemu </a:t>
            </a:r>
            <a:r>
              <a:rPr lang="pl-PL" dirty="0" smtClean="0"/>
              <a:t>użytkownikowi</a:t>
            </a:r>
            <a:r>
              <a:rPr lang="en-US" dirty="0" smtClean="0"/>
              <a:t>, </a:t>
            </a:r>
            <a:r>
              <a:rPr lang="en-US" dirty="0" err="1" smtClean="0"/>
              <a:t>powinny</a:t>
            </a:r>
            <a:r>
              <a:rPr lang="en-US" dirty="0" smtClean="0"/>
              <a:t> </a:t>
            </a:r>
            <a:r>
              <a:rPr lang="en-US" dirty="0" err="1" smtClean="0"/>
              <a:t>być</a:t>
            </a:r>
            <a:r>
              <a:rPr lang="en-US" dirty="0" smtClean="0"/>
              <a:t> </a:t>
            </a:r>
            <a:r>
              <a:rPr lang="en-US" dirty="0" err="1" smtClean="0"/>
              <a:t>kasowane</a:t>
            </a:r>
            <a:r>
              <a:rPr lang="en-US" dirty="0" smtClean="0"/>
              <a:t> </a:t>
            </a:r>
            <a:r>
              <a:rPr lang="en-US" dirty="0" err="1" smtClean="0"/>
              <a:t>przez</a:t>
            </a:r>
            <a:r>
              <a:rPr lang="en-US" dirty="0" smtClean="0"/>
              <a:t> </a:t>
            </a:r>
            <a:r>
              <a:rPr lang="en-US" dirty="0" err="1" smtClean="0"/>
              <a:t>pracownika</a:t>
            </a:r>
            <a:r>
              <a:rPr lang="en-US" dirty="0" smtClean="0"/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bezpośrednio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po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jej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zwrocie</a:t>
            </a:r>
            <a:r>
              <a:rPr lang="en-US" b="1" dirty="0" smtClean="0">
                <a:solidFill>
                  <a:srgbClr val="FF0000"/>
                </a:solidFill>
              </a:rPr>
              <a:t> a </a:t>
            </a:r>
            <a:r>
              <a:rPr lang="en-US" b="1" dirty="0" err="1" smtClean="0">
                <a:solidFill>
                  <a:srgbClr val="FF0000"/>
                </a:solidFill>
              </a:rPr>
              <a:t>nie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dopiero</a:t>
            </a:r>
            <a:r>
              <a:rPr lang="en-US" b="1" dirty="0" smtClean="0">
                <a:solidFill>
                  <a:srgbClr val="FF0000"/>
                </a:solidFill>
              </a:rPr>
              <a:t> w </a:t>
            </a:r>
            <a:r>
              <a:rPr lang="en-US" b="1" dirty="0" err="1" smtClean="0">
                <a:solidFill>
                  <a:srgbClr val="FF0000"/>
                </a:solidFill>
              </a:rPr>
              <a:t>chwili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jej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przekazania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kolejnemu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użytnikowi</a:t>
            </a:r>
            <a:r>
              <a:rPr lang="en-US" b="1" dirty="0" smtClean="0">
                <a:solidFill>
                  <a:srgbClr val="FF0000"/>
                </a:solidFill>
              </a:rPr>
              <a:t>. </a:t>
            </a:r>
            <a:endParaRPr lang="pl-PL" b="1" dirty="0">
              <a:solidFill>
                <a:srgbClr val="FF0000"/>
              </a:solidFill>
            </a:endParaRPr>
          </a:p>
        </p:txBody>
      </p:sp>
      <p:sp>
        <p:nvSpPr>
          <p:cNvPr id="4" name="Tytuł 1"/>
          <p:cNvSpPr>
            <a:spLocks noGrp="1"/>
          </p:cNvSpPr>
          <p:nvPr>
            <p:ph type="title"/>
          </p:nvPr>
        </p:nvSpPr>
        <p:spPr>
          <a:xfrm>
            <a:off x="339634" y="804862"/>
            <a:ext cx="11852366" cy="1325563"/>
          </a:xfrm>
        </p:spPr>
        <p:txBody>
          <a:bodyPr>
            <a:normAutofit/>
          </a:bodyPr>
          <a:lstStyle/>
          <a:p>
            <a:r>
              <a:rPr lang="pl-PL" sz="2800" b="1" dirty="0">
                <a:solidFill>
                  <a:srgbClr val="0000FF"/>
                </a:solidFill>
                <a:latin typeface="Arial Black" panose="020B0A04020102020204" pitchFamily="34" charset="0"/>
              </a:rPr>
              <a:t>Procedura </a:t>
            </a:r>
            <a:r>
              <a:rPr lang="pl-PL" sz="2800" b="1" dirty="0" smtClean="0">
                <a:solidFill>
                  <a:srgbClr val="0000FF"/>
                </a:solidFill>
                <a:latin typeface="Arial Black" panose="020B0A04020102020204" pitchFamily="34" charset="0"/>
              </a:rPr>
              <a:t>PBI/4(</a:t>
            </a:r>
            <a:r>
              <a:rPr lang="en-US" sz="2800" b="1" dirty="0" smtClean="0">
                <a:solidFill>
                  <a:srgbClr val="0000FF"/>
                </a:solidFill>
                <a:latin typeface="Arial Black" panose="020B0A04020102020204" pitchFamily="34" charset="0"/>
              </a:rPr>
              <a:t>3</a:t>
            </a:r>
            <a:r>
              <a:rPr lang="pl-PL" sz="2800" b="1" dirty="0" smtClean="0">
                <a:solidFill>
                  <a:srgbClr val="0000FF"/>
                </a:solidFill>
                <a:latin typeface="Arial Black" panose="020B0A04020102020204" pitchFamily="34" charset="0"/>
              </a:rPr>
              <a:t>) </a:t>
            </a:r>
            <a:r>
              <a:rPr lang="pl-PL" sz="2800" b="1" dirty="0">
                <a:latin typeface="Arial Black" panose="020B0A04020102020204" pitchFamily="34" charset="0"/>
              </a:rPr>
              <a:t>Postępowanie z nośnikami informacji</a:t>
            </a:r>
          </a:p>
        </p:txBody>
      </p:sp>
      <p:pic>
        <p:nvPicPr>
          <p:cNvPr id="5" name="Obraz 4"/>
          <p:cNvPicPr/>
          <p:nvPr/>
        </p:nvPicPr>
        <p:blipFill>
          <a:blip r:embed="rId2"/>
          <a:stretch>
            <a:fillRect/>
          </a:stretch>
        </p:blipFill>
        <p:spPr>
          <a:xfrm>
            <a:off x="8707" y="1"/>
            <a:ext cx="2481533" cy="11146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19439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18010" y="663150"/>
            <a:ext cx="11599817" cy="1325563"/>
          </a:xfrm>
        </p:spPr>
        <p:txBody>
          <a:bodyPr>
            <a:normAutofit/>
          </a:bodyPr>
          <a:lstStyle/>
          <a:p>
            <a:r>
              <a:rPr lang="pl-PL" sz="3600" b="1" dirty="0">
                <a:solidFill>
                  <a:srgbClr val="0000FF"/>
                </a:solidFill>
              </a:rPr>
              <a:t>Procedura </a:t>
            </a:r>
            <a:r>
              <a:rPr lang="pl-PL" sz="3600" b="1" dirty="0" smtClean="0">
                <a:solidFill>
                  <a:srgbClr val="0000FF"/>
                </a:solidFill>
              </a:rPr>
              <a:t>PBI/6(2) </a:t>
            </a:r>
            <a:r>
              <a:rPr lang="pl-PL" sz="3600" b="1" dirty="0"/>
              <a:t>bezpieczeństwo sprzętu i okablowania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buNone/>
            </a:pPr>
            <a:r>
              <a:rPr lang="pl-PL" dirty="0"/>
              <a:t>We wszystkich jednostkach UPH sprzęt jest tak umiejscowiony, </a:t>
            </a:r>
            <a:r>
              <a:rPr lang="pl-PL" dirty="0">
                <a:solidFill>
                  <a:srgbClr val="FF0000"/>
                </a:solidFill>
              </a:rPr>
              <a:t>aby zminimalizować dostęp do niego osób niepowołanych</a:t>
            </a:r>
            <a:r>
              <a:rPr lang="pl-PL" dirty="0"/>
              <a:t>, za co </a:t>
            </a:r>
            <a:r>
              <a:rPr lang="pl-PL" dirty="0">
                <a:solidFill>
                  <a:srgbClr val="FF0000"/>
                </a:solidFill>
              </a:rPr>
              <a:t>odpowiedzialność ponoszą kierownicy tych jednostek</a:t>
            </a:r>
            <a:r>
              <a:rPr lang="pl-PL" dirty="0"/>
              <a:t>. W szczególności, o ile to możliwe wprowadza się następujące zasady:</a:t>
            </a:r>
          </a:p>
          <a:p>
            <a:pPr lvl="1"/>
            <a:r>
              <a:rPr lang="pl-PL" sz="2000" dirty="0"/>
              <a:t>monitory odwrócone tyłem do drzwi i do klienta, okna; </a:t>
            </a:r>
          </a:p>
          <a:p>
            <a:endParaRPr lang="pl-PL" dirty="0"/>
          </a:p>
        </p:txBody>
      </p:sp>
      <p:pic>
        <p:nvPicPr>
          <p:cNvPr id="4098" name="Picture 2" descr="Podobny obraz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06834" y="3918044"/>
            <a:ext cx="3937438" cy="29399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Obraz 4"/>
          <p:cNvPicPr/>
          <p:nvPr/>
        </p:nvPicPr>
        <p:blipFill>
          <a:blip r:embed="rId3"/>
          <a:stretch>
            <a:fillRect/>
          </a:stretch>
        </p:blipFill>
        <p:spPr>
          <a:xfrm>
            <a:off x="8707" y="0"/>
            <a:ext cx="2481533" cy="11445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7032426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625</TotalTime>
  <Words>1188</Words>
  <Application>Microsoft Office PowerPoint</Application>
  <PresentationFormat>Panoramiczny</PresentationFormat>
  <Paragraphs>123</Paragraphs>
  <Slides>20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20</vt:i4>
      </vt:variant>
    </vt:vector>
  </HeadingPairs>
  <TitlesOfParts>
    <vt:vector size="25" baseType="lpstr">
      <vt:lpstr>Arial</vt:lpstr>
      <vt:lpstr>Arial Black</vt:lpstr>
      <vt:lpstr>Calibri</vt:lpstr>
      <vt:lpstr>Calibri Light</vt:lpstr>
      <vt:lpstr>Motyw pakietu Office</vt:lpstr>
      <vt:lpstr>Procedura PBI/4(3) Postępowanie z nośnikami informacji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Procedura PBI/4(3) Postępowanie z nośnikami informacji</vt:lpstr>
      <vt:lpstr>Procedura PBI/4(3) Postępowanie z nośnikami informacji</vt:lpstr>
      <vt:lpstr>Procedura PBI/6(2) bezpieczeństwo sprzętu i okablowania</vt:lpstr>
      <vt:lpstr>Procedura PBI/6(2) bezpieczeństwo sprzętu i okablowania</vt:lpstr>
      <vt:lpstr>Procedura PBI/6(2) bezpieczeństwo sprzętu i okablowania</vt:lpstr>
      <vt:lpstr>Procedura PBI/6(2) bezpieczeństwo sprzętu i okablowania</vt:lpstr>
      <vt:lpstr>Procedura PBI/6(2) bezpieczeństwo sprzętu i okablowania</vt:lpstr>
      <vt:lpstr>Procedura PBI/8(2) konfiguracja stacji roboczej</vt:lpstr>
      <vt:lpstr>Procedura PBI/8(2) konfiguracja stacji roboczej</vt:lpstr>
      <vt:lpstr>Procedura PBI/8(2) konfiguracja stacji roboczej</vt:lpstr>
      <vt:lpstr>Procedura PBI/8(2) konfiguracja stacji roboczej</vt:lpstr>
      <vt:lpstr>Procedura PBI/8(2) konfiguracja stacji roboczej</vt:lpstr>
      <vt:lpstr>Procedura PBI/8(2) konfiguracja stacji roboczej</vt:lpstr>
      <vt:lpstr>Prezentacja programu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Procedura PBI/4(2) Postępowanie z nośnikami informacji</dc:title>
  <dc:creator>Inspektor Ochrony Danych</dc:creator>
  <cp:lastModifiedBy>Inspektor Ochrony Danych</cp:lastModifiedBy>
  <cp:revision>16</cp:revision>
  <dcterms:created xsi:type="dcterms:W3CDTF">2024-01-04T13:15:35Z</dcterms:created>
  <dcterms:modified xsi:type="dcterms:W3CDTF">2024-01-23T11:37:53Z</dcterms:modified>
</cp:coreProperties>
</file>